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32918400" cy="32918400"/>
  <p:notesSz cx="7004050" cy="9290050"/>
  <p:defaultTextStyle>
    <a:defPPr>
      <a:defRPr lang="en-US"/>
    </a:defPPr>
    <a:lvl1pPr marL="0" algn="l" defTabSz="3291279" rtl="0" eaLnBrk="1" latinLnBrk="0" hangingPunct="1">
      <a:defRPr sz="6400" kern="1200">
        <a:solidFill>
          <a:schemeClr val="tx1"/>
        </a:solidFill>
        <a:latin typeface="+mn-lt"/>
        <a:ea typeface="+mn-ea"/>
        <a:cs typeface="+mn-cs"/>
      </a:defRPr>
    </a:lvl1pPr>
    <a:lvl2pPr marL="1645640" algn="l" defTabSz="3291279" rtl="0" eaLnBrk="1" latinLnBrk="0" hangingPunct="1">
      <a:defRPr sz="6400" kern="1200">
        <a:solidFill>
          <a:schemeClr val="tx1"/>
        </a:solidFill>
        <a:latin typeface="+mn-lt"/>
        <a:ea typeface="+mn-ea"/>
        <a:cs typeface="+mn-cs"/>
      </a:defRPr>
    </a:lvl2pPr>
    <a:lvl3pPr marL="3291279" algn="l" defTabSz="3291279" rtl="0" eaLnBrk="1" latinLnBrk="0" hangingPunct="1">
      <a:defRPr sz="6400" kern="1200">
        <a:solidFill>
          <a:schemeClr val="tx1"/>
        </a:solidFill>
        <a:latin typeface="+mn-lt"/>
        <a:ea typeface="+mn-ea"/>
        <a:cs typeface="+mn-cs"/>
      </a:defRPr>
    </a:lvl3pPr>
    <a:lvl4pPr marL="4936919" algn="l" defTabSz="3291279" rtl="0" eaLnBrk="1" latinLnBrk="0" hangingPunct="1">
      <a:defRPr sz="6400" kern="1200">
        <a:solidFill>
          <a:schemeClr val="tx1"/>
        </a:solidFill>
        <a:latin typeface="+mn-lt"/>
        <a:ea typeface="+mn-ea"/>
        <a:cs typeface="+mn-cs"/>
      </a:defRPr>
    </a:lvl4pPr>
    <a:lvl5pPr marL="6582559" algn="l" defTabSz="3291279" rtl="0" eaLnBrk="1" latinLnBrk="0" hangingPunct="1">
      <a:defRPr sz="6400" kern="1200">
        <a:solidFill>
          <a:schemeClr val="tx1"/>
        </a:solidFill>
        <a:latin typeface="+mn-lt"/>
        <a:ea typeface="+mn-ea"/>
        <a:cs typeface="+mn-cs"/>
      </a:defRPr>
    </a:lvl5pPr>
    <a:lvl6pPr marL="8228198" algn="l" defTabSz="3291279" rtl="0" eaLnBrk="1" latinLnBrk="0" hangingPunct="1">
      <a:defRPr sz="6400" kern="1200">
        <a:solidFill>
          <a:schemeClr val="tx1"/>
        </a:solidFill>
        <a:latin typeface="+mn-lt"/>
        <a:ea typeface="+mn-ea"/>
        <a:cs typeface="+mn-cs"/>
      </a:defRPr>
    </a:lvl6pPr>
    <a:lvl7pPr marL="9873837" algn="l" defTabSz="3291279" rtl="0" eaLnBrk="1" latinLnBrk="0" hangingPunct="1">
      <a:defRPr sz="6400" kern="1200">
        <a:solidFill>
          <a:schemeClr val="tx1"/>
        </a:solidFill>
        <a:latin typeface="+mn-lt"/>
        <a:ea typeface="+mn-ea"/>
        <a:cs typeface="+mn-cs"/>
      </a:defRPr>
    </a:lvl7pPr>
    <a:lvl8pPr marL="11519478" algn="l" defTabSz="3291279" rtl="0" eaLnBrk="1" latinLnBrk="0" hangingPunct="1">
      <a:defRPr sz="6400" kern="1200">
        <a:solidFill>
          <a:schemeClr val="tx1"/>
        </a:solidFill>
        <a:latin typeface="+mn-lt"/>
        <a:ea typeface="+mn-ea"/>
        <a:cs typeface="+mn-cs"/>
      </a:defRPr>
    </a:lvl8pPr>
    <a:lvl9pPr marL="13165118" algn="l" defTabSz="3291279" rtl="0" eaLnBrk="1" latinLnBrk="0" hangingPunct="1">
      <a:defRPr sz="6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0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83466"/>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99" autoAdjust="0"/>
    <p:restoredTop sz="94618" autoAdjust="0"/>
  </p:normalViewPr>
  <p:slideViewPr>
    <p:cSldViewPr>
      <p:cViewPr varScale="1">
        <p:scale>
          <a:sx n="22" d="100"/>
          <a:sy n="22" d="100"/>
        </p:scale>
        <p:origin x="102" y="48"/>
      </p:cViewPr>
      <p:guideLst>
        <p:guide orient="horz" pos="10368"/>
        <p:guide pos="10368"/>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Rectangle 14"/>
          <p:cNvSpPr/>
          <p:nvPr userDrawn="1"/>
        </p:nvSpPr>
        <p:spPr>
          <a:xfrm>
            <a:off x="32278320" y="0"/>
            <a:ext cx="640080" cy="329184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endParaRPr lang="en-US" dirty="0"/>
          </a:p>
        </p:txBody>
      </p:sp>
      <p:sp>
        <p:nvSpPr>
          <p:cNvPr id="16" name="Rectangle 15"/>
          <p:cNvSpPr/>
          <p:nvPr userDrawn="1"/>
        </p:nvSpPr>
        <p:spPr>
          <a:xfrm>
            <a:off x="-2" y="0"/>
            <a:ext cx="640080" cy="329184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endParaRPr lang="en-US" dirty="0"/>
          </a:p>
        </p:txBody>
      </p:sp>
      <p:sp>
        <p:nvSpPr>
          <p:cNvPr id="17" name="Rectangle 16"/>
          <p:cNvSpPr/>
          <p:nvPr userDrawn="1"/>
        </p:nvSpPr>
        <p:spPr>
          <a:xfrm>
            <a:off x="0" y="0"/>
            <a:ext cx="32918400" cy="41148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endParaRPr lang="en-US" dirty="0"/>
          </a:p>
        </p:txBody>
      </p:sp>
      <p:sp>
        <p:nvSpPr>
          <p:cNvPr id="18" name="Rectangle 17"/>
          <p:cNvSpPr/>
          <p:nvPr userDrawn="1"/>
        </p:nvSpPr>
        <p:spPr>
          <a:xfrm>
            <a:off x="0" y="28803600"/>
            <a:ext cx="32918400" cy="4114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endParaRPr lang="en-US" dirty="0"/>
          </a:p>
        </p:txBody>
      </p:sp>
      <p:sp>
        <p:nvSpPr>
          <p:cNvPr id="19" name="Instructions"/>
          <p:cNvSpPr/>
          <p:nvPr userDrawn="1"/>
        </p:nvSpPr>
        <p:spPr>
          <a:xfrm>
            <a:off x="-10287000" y="0"/>
            <a:ext cx="9601200" cy="32918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71421" tIns="171421" rIns="171421" bIns="171421"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800"/>
              </a:spcAft>
            </a:pPr>
            <a:r>
              <a:rPr lang="en-US" sz="7200" dirty="0">
                <a:solidFill>
                  <a:srgbClr val="7F7F7F"/>
                </a:solidFill>
                <a:latin typeface="Calibri" pitchFamily="34" charset="0"/>
                <a:cs typeface="Calibri" panose="020F0502020204030204" pitchFamily="34" charset="0"/>
              </a:rPr>
              <a:t>Poster Print Size:</a:t>
            </a:r>
            <a:endParaRPr sz="7200" dirty="0">
              <a:solidFill>
                <a:srgbClr val="7F7F7F"/>
              </a:solidFill>
              <a:latin typeface="Calibri" pitchFamily="34" charset="0"/>
              <a:cs typeface="Calibri" panose="020F0502020204030204" pitchFamily="34" charset="0"/>
            </a:endParaRPr>
          </a:p>
          <a:p>
            <a:pPr lvl="0">
              <a:spcBef>
                <a:spcPts val="0"/>
              </a:spcBef>
              <a:spcAft>
                <a:spcPts val="1800"/>
              </a:spcAft>
            </a:pPr>
            <a:r>
              <a:rPr lang="en-US" sz="4900" dirty="0">
                <a:solidFill>
                  <a:srgbClr val="7F7F7F"/>
                </a:solidFill>
                <a:latin typeface="Calibri" pitchFamily="34" charset="0"/>
                <a:cs typeface="Calibri" panose="020F0502020204030204" pitchFamily="34" charset="0"/>
              </a:rPr>
              <a:t>This poster template is 36” high by 36” wide. It can be used to print any poster with a 1:1 aspect ratio.</a:t>
            </a:r>
          </a:p>
          <a:p>
            <a:pPr lvl="0">
              <a:spcBef>
                <a:spcPts val="0"/>
              </a:spcBef>
              <a:spcAft>
                <a:spcPts val="1800"/>
              </a:spcAft>
            </a:pPr>
            <a:r>
              <a:rPr lang="en-US" sz="7200" dirty="0">
                <a:solidFill>
                  <a:srgbClr val="7F7F7F"/>
                </a:solidFill>
                <a:latin typeface="Calibri" pitchFamily="34" charset="0"/>
                <a:cs typeface="Calibri" panose="020F0502020204030204" pitchFamily="34" charset="0"/>
              </a:rPr>
              <a:t>Placeholders</a:t>
            </a:r>
            <a:r>
              <a:rPr sz="7200" dirty="0">
                <a:solidFill>
                  <a:srgbClr val="7F7F7F"/>
                </a:solidFill>
                <a:latin typeface="Calibri" pitchFamily="34" charset="0"/>
                <a:cs typeface="Calibri" panose="020F0502020204030204" pitchFamily="34" charset="0"/>
              </a:rPr>
              <a:t>:</a:t>
            </a:r>
          </a:p>
          <a:p>
            <a:pPr lvl="0">
              <a:spcBef>
                <a:spcPts val="0"/>
              </a:spcBef>
              <a:spcAft>
                <a:spcPts val="1800"/>
              </a:spcAft>
            </a:pPr>
            <a:r>
              <a:rPr sz="4900" dirty="0">
                <a:solidFill>
                  <a:srgbClr val="7F7F7F"/>
                </a:solidFill>
                <a:latin typeface="Calibri" pitchFamily="34" charset="0"/>
                <a:cs typeface="Calibri" panose="020F0502020204030204" pitchFamily="34" charset="0"/>
              </a:rPr>
              <a:t>The </a:t>
            </a:r>
            <a:r>
              <a:rPr lang="en-US" sz="4900" dirty="0">
                <a:solidFill>
                  <a:srgbClr val="7F7F7F"/>
                </a:solidFill>
                <a:latin typeface="Calibri" pitchFamily="34" charset="0"/>
                <a:cs typeface="Calibri" panose="020F0502020204030204" pitchFamily="34" charset="0"/>
              </a:rPr>
              <a:t>various elements included</a:t>
            </a:r>
            <a:r>
              <a:rPr sz="4900" dirty="0">
                <a:solidFill>
                  <a:srgbClr val="7F7F7F"/>
                </a:solidFill>
                <a:latin typeface="Calibri" pitchFamily="34" charset="0"/>
                <a:cs typeface="Calibri" panose="020F0502020204030204" pitchFamily="34" charset="0"/>
              </a:rPr>
              <a:t> in this </a:t>
            </a:r>
            <a:r>
              <a:rPr lang="en-US" sz="4900" dirty="0">
                <a:solidFill>
                  <a:srgbClr val="7F7F7F"/>
                </a:solidFill>
                <a:latin typeface="Calibri" pitchFamily="34" charset="0"/>
                <a:cs typeface="Calibri" panose="020F0502020204030204" pitchFamily="34" charset="0"/>
              </a:rPr>
              <a:t>poster are ones</a:t>
            </a:r>
            <a:r>
              <a:rPr lang="en-US" sz="4900" baseline="0" dirty="0">
                <a:solidFill>
                  <a:srgbClr val="7F7F7F"/>
                </a:solidFill>
                <a:latin typeface="Calibri" pitchFamily="34" charset="0"/>
                <a:cs typeface="Calibri" panose="020F0502020204030204" pitchFamily="34" charset="0"/>
              </a:rPr>
              <a:t> we often see in medical, research, and scientific posters.</a:t>
            </a:r>
            <a:r>
              <a:rPr sz="4900" dirty="0">
                <a:solidFill>
                  <a:srgbClr val="7F7F7F"/>
                </a:solidFill>
                <a:latin typeface="Calibri" pitchFamily="34" charset="0"/>
                <a:cs typeface="Calibri" panose="020F0502020204030204" pitchFamily="34" charset="0"/>
              </a:rPr>
              <a:t> </a:t>
            </a:r>
            <a:r>
              <a:rPr lang="en-US" sz="4900" dirty="0">
                <a:solidFill>
                  <a:srgbClr val="7F7F7F"/>
                </a:solidFill>
                <a:latin typeface="Calibri" pitchFamily="34" charset="0"/>
                <a:cs typeface="Calibri" panose="020F0502020204030204" pitchFamily="34" charset="0"/>
              </a:rPr>
              <a:t>Feel</a:t>
            </a:r>
            <a:r>
              <a:rPr lang="en-US" sz="4900" baseline="0" dirty="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1800"/>
              </a:spcAft>
            </a:pPr>
            <a:r>
              <a:rPr lang="en-US" sz="7200" dirty="0">
                <a:solidFill>
                  <a:srgbClr val="7F7F7F"/>
                </a:solidFill>
                <a:latin typeface="Calibri" pitchFamily="34" charset="0"/>
                <a:cs typeface="Calibri" panose="020F0502020204030204" pitchFamily="34" charset="0"/>
              </a:rPr>
              <a:t>Image</a:t>
            </a:r>
            <a:r>
              <a:rPr lang="en-US" sz="7200" baseline="0" dirty="0">
                <a:solidFill>
                  <a:srgbClr val="7F7F7F"/>
                </a:solidFill>
                <a:latin typeface="Calibri" pitchFamily="34" charset="0"/>
                <a:cs typeface="Calibri" panose="020F0502020204030204" pitchFamily="34" charset="0"/>
              </a:rPr>
              <a:t> Quality</a:t>
            </a:r>
            <a:r>
              <a:rPr lang="en-US" sz="7200" dirty="0">
                <a:solidFill>
                  <a:srgbClr val="7F7F7F"/>
                </a:solidFill>
                <a:latin typeface="Calibri" pitchFamily="34" charset="0"/>
                <a:cs typeface="Calibri" panose="020F0502020204030204" pitchFamily="34" charset="0"/>
              </a:rPr>
              <a:t>:</a:t>
            </a:r>
          </a:p>
          <a:p>
            <a:pPr lvl="0">
              <a:spcBef>
                <a:spcPts val="0"/>
              </a:spcBef>
              <a:spcAft>
                <a:spcPts val="1800"/>
              </a:spcAft>
            </a:pPr>
            <a:r>
              <a:rPr lang="en-US" sz="4900" dirty="0">
                <a:solidFill>
                  <a:srgbClr val="7F7F7F"/>
                </a:solidFill>
                <a:latin typeface="Calibri" pitchFamily="34" charset="0"/>
                <a:cs typeface="Calibri" panose="020F0502020204030204" pitchFamily="34" charset="0"/>
              </a:rPr>
              <a:t>You can place digital photos or logo art in your poster file by selecting the </a:t>
            </a:r>
            <a:r>
              <a:rPr lang="en-US" sz="4900" b="1" dirty="0">
                <a:solidFill>
                  <a:srgbClr val="7F7F7F"/>
                </a:solidFill>
                <a:latin typeface="Calibri" pitchFamily="34" charset="0"/>
                <a:cs typeface="Calibri" panose="020F0502020204030204" pitchFamily="34" charset="0"/>
              </a:rPr>
              <a:t>Insert, Picture</a:t>
            </a:r>
            <a:r>
              <a:rPr lang="en-US" sz="4900"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4900" b="1" dirty="0">
                <a:solidFill>
                  <a:srgbClr val="7F7F7F"/>
                </a:solidFill>
                <a:latin typeface="Calibri" pitchFamily="34" charset="0"/>
                <a:cs typeface="Calibri" panose="020F0502020204030204" pitchFamily="34" charset="0"/>
              </a:rPr>
              <a:t>150-200 pixels per inch in their final printed size</a:t>
            </a:r>
            <a:r>
              <a:rPr lang="en-US" sz="4900" dirty="0">
                <a:solidFill>
                  <a:srgbClr val="7F7F7F"/>
                </a:solidFill>
                <a:latin typeface="Calibri" pitchFamily="34" charset="0"/>
                <a:cs typeface="Calibri" panose="020F0502020204030204" pitchFamily="34" charset="0"/>
              </a:rPr>
              <a:t>. For instance, a 1600 x 1200 pixel</a:t>
            </a:r>
            <a:r>
              <a:rPr lang="en-US" sz="4900" baseline="0" dirty="0">
                <a:solidFill>
                  <a:srgbClr val="7F7F7F"/>
                </a:solidFill>
                <a:latin typeface="Calibri" pitchFamily="34" charset="0"/>
                <a:cs typeface="Calibri" panose="020F0502020204030204" pitchFamily="34" charset="0"/>
              </a:rPr>
              <a:t> photo will usually look fine up to </a:t>
            </a:r>
            <a:r>
              <a:rPr lang="en-US" sz="4900" dirty="0">
                <a:solidFill>
                  <a:srgbClr val="7F7F7F"/>
                </a:solidFill>
                <a:latin typeface="Calibri" pitchFamily="34" charset="0"/>
                <a:cs typeface="Calibri" panose="020F0502020204030204" pitchFamily="34" charset="0"/>
              </a:rPr>
              <a:t>8“-10” wide on your printed poster.</a:t>
            </a:r>
          </a:p>
          <a:p>
            <a:pPr lvl="0">
              <a:spcBef>
                <a:spcPts val="0"/>
              </a:spcBef>
              <a:spcAft>
                <a:spcPts val="1800"/>
              </a:spcAft>
            </a:pPr>
            <a:r>
              <a:rPr lang="en-US" sz="4900"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1800"/>
              </a:spcAft>
            </a:pPr>
            <a:r>
              <a:rPr lang="en-US" sz="4900" dirty="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1800"/>
              </a:spcAft>
            </a:pPr>
            <a:br>
              <a:rPr lang="en-US" sz="3600" dirty="0">
                <a:solidFill>
                  <a:srgbClr val="7F7F7F"/>
                </a:solidFill>
                <a:latin typeface="Calibri" pitchFamily="34" charset="0"/>
                <a:cs typeface="Calibri" panose="020F0502020204030204" pitchFamily="34" charset="0"/>
              </a:rPr>
            </a:br>
            <a:r>
              <a:rPr lang="en-US" sz="3600" dirty="0">
                <a:solidFill>
                  <a:srgbClr val="7F7F7F"/>
                </a:solidFill>
                <a:latin typeface="Calibri" pitchFamily="34" charset="0"/>
                <a:cs typeface="Calibri" panose="020F0502020204030204" pitchFamily="34" charset="0"/>
              </a:rPr>
              <a:t>[This sidebar area does not print.]</a:t>
            </a:r>
          </a:p>
        </p:txBody>
      </p:sp>
      <p:grpSp>
        <p:nvGrpSpPr>
          <p:cNvPr id="20" name="Group 19"/>
          <p:cNvGrpSpPr/>
          <p:nvPr userDrawn="1"/>
        </p:nvGrpSpPr>
        <p:grpSpPr>
          <a:xfrm>
            <a:off x="33604200" y="0"/>
            <a:ext cx="9601200" cy="32918400"/>
            <a:chOff x="33832800" y="0"/>
            <a:chExt cx="12801600" cy="43891200"/>
          </a:xfrm>
        </p:grpSpPr>
        <p:sp>
          <p:nvSpPr>
            <p:cNvPr id="21"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800"/>
                </a:spcAft>
              </a:pPr>
              <a:r>
                <a:rPr lang="en-US" sz="7200" dirty="0">
                  <a:solidFill>
                    <a:schemeClr val="bg1">
                      <a:lumMod val="50000"/>
                    </a:schemeClr>
                  </a:solidFill>
                  <a:latin typeface="Calibri" pitchFamily="34" charset="0"/>
                  <a:cs typeface="Calibri" panose="020F0502020204030204" pitchFamily="34" charset="0"/>
                </a:rPr>
                <a:t>Change</a:t>
              </a:r>
              <a:r>
                <a:rPr lang="en-US" sz="7200" baseline="0" dirty="0">
                  <a:solidFill>
                    <a:schemeClr val="bg1">
                      <a:lumMod val="50000"/>
                    </a:schemeClr>
                  </a:solidFill>
                  <a:latin typeface="Calibri" pitchFamily="34" charset="0"/>
                  <a:cs typeface="Calibri" panose="020F0502020204030204" pitchFamily="34" charset="0"/>
                </a:rPr>
                <a:t> Color Theme</a:t>
              </a:r>
              <a:r>
                <a:rPr lang="en-US" sz="7200" dirty="0">
                  <a:solidFill>
                    <a:schemeClr val="bg1">
                      <a:lumMod val="50000"/>
                    </a:schemeClr>
                  </a:solidFill>
                  <a:latin typeface="Calibri" pitchFamily="34" charset="0"/>
                  <a:cs typeface="Calibri" panose="020F0502020204030204" pitchFamily="34" charset="0"/>
                </a:rPr>
                <a:t>:</a:t>
              </a:r>
              <a:endParaRPr sz="720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r>
                <a:rPr lang="en-US" sz="4900"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4900"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800"/>
                </a:spcAft>
              </a:pPr>
              <a:r>
                <a:rPr lang="en-US" sz="4900" baseline="0" dirty="0">
                  <a:solidFill>
                    <a:schemeClr val="bg1">
                      <a:lumMod val="50000"/>
                    </a:schemeClr>
                  </a:solidFill>
                  <a:latin typeface="Calibri" pitchFamily="34" charset="0"/>
                  <a:cs typeface="Calibri" panose="020F0502020204030204" pitchFamily="34" charset="0"/>
                </a:rPr>
                <a:t>To change the color theme, select the </a:t>
              </a:r>
              <a:r>
                <a:rPr lang="en-US" sz="4900" b="1" baseline="0" dirty="0">
                  <a:solidFill>
                    <a:schemeClr val="bg1">
                      <a:lumMod val="50000"/>
                    </a:schemeClr>
                  </a:solidFill>
                  <a:latin typeface="Calibri" pitchFamily="34" charset="0"/>
                  <a:cs typeface="Calibri" panose="020F0502020204030204" pitchFamily="34" charset="0"/>
                </a:rPr>
                <a:t>Design</a:t>
              </a:r>
              <a:r>
                <a:rPr lang="en-US" sz="4900" baseline="0" dirty="0">
                  <a:solidFill>
                    <a:schemeClr val="bg1">
                      <a:lumMod val="50000"/>
                    </a:schemeClr>
                  </a:solidFill>
                  <a:latin typeface="Calibri" pitchFamily="34" charset="0"/>
                  <a:cs typeface="Calibri" panose="020F0502020204030204" pitchFamily="34" charset="0"/>
                </a:rPr>
                <a:t> tab, then select the </a:t>
              </a:r>
              <a:r>
                <a:rPr lang="en-US" sz="4900" b="1" baseline="0" dirty="0">
                  <a:solidFill>
                    <a:schemeClr val="bg1">
                      <a:lumMod val="50000"/>
                    </a:schemeClr>
                  </a:solidFill>
                  <a:latin typeface="Calibri" pitchFamily="34" charset="0"/>
                  <a:cs typeface="Calibri" panose="020F0502020204030204" pitchFamily="34" charset="0"/>
                </a:rPr>
                <a:t>Colors</a:t>
              </a:r>
              <a:r>
                <a:rPr lang="en-US" sz="4900"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r>
                <a:rPr lang="en-US" sz="4900"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800"/>
                </a:spcAft>
              </a:pPr>
              <a:r>
                <a:rPr lang="en-US" sz="7200"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1800"/>
                </a:spcAft>
              </a:pPr>
              <a:r>
                <a:rPr lang="en-US" sz="4900" dirty="0">
                  <a:solidFill>
                    <a:schemeClr val="bg1">
                      <a:lumMod val="50000"/>
                    </a:schemeClr>
                  </a:solidFill>
                  <a:latin typeface="Calibri" pitchFamily="34" charset="0"/>
                  <a:cs typeface="Calibri" panose="020F0502020204030204" pitchFamily="34" charset="0"/>
                </a:rPr>
                <a:t>Once your poster file is ready, visit</a:t>
              </a:r>
              <a:r>
                <a:rPr lang="en-US" sz="4900" baseline="0" dirty="0">
                  <a:solidFill>
                    <a:schemeClr val="bg1">
                      <a:lumMod val="50000"/>
                    </a:schemeClr>
                  </a:solidFill>
                  <a:latin typeface="Calibri" pitchFamily="34" charset="0"/>
                  <a:cs typeface="Calibri" panose="020F0502020204030204" pitchFamily="34" charset="0"/>
                </a:rPr>
                <a:t> </a:t>
              </a:r>
              <a:r>
                <a:rPr lang="en-US" sz="4900" b="1" baseline="0" dirty="0">
                  <a:solidFill>
                    <a:schemeClr val="bg1">
                      <a:lumMod val="50000"/>
                    </a:schemeClr>
                  </a:solidFill>
                  <a:latin typeface="Calibri" pitchFamily="34" charset="0"/>
                  <a:cs typeface="Calibri" panose="020F0502020204030204" pitchFamily="34" charset="0"/>
                </a:rPr>
                <a:t>www.genigraphics.com</a:t>
              </a:r>
              <a:r>
                <a:rPr lang="en-US" sz="4900"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1800"/>
                </a:spcAft>
              </a:pPr>
              <a:r>
                <a:rPr lang="en-US" sz="4900"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4900"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4900" baseline="0" dirty="0">
                  <a:solidFill>
                    <a:schemeClr val="bg1">
                      <a:lumMod val="50000"/>
                    </a:schemeClr>
                  </a:solidFill>
                  <a:latin typeface="Calibri" pitchFamily="34" charset="0"/>
                  <a:cs typeface="Calibri" panose="020F0502020204030204" pitchFamily="34" charset="0"/>
                </a:rPr>
                <a:t>US and Canada:  1-800-790-4001</a:t>
              </a:r>
              <a:br>
                <a:rPr lang="en-US" sz="4900" baseline="0" dirty="0">
                  <a:solidFill>
                    <a:schemeClr val="bg1">
                      <a:lumMod val="50000"/>
                    </a:schemeClr>
                  </a:solidFill>
                  <a:latin typeface="Calibri" pitchFamily="34" charset="0"/>
                  <a:cs typeface="Calibri" panose="020F0502020204030204" pitchFamily="34" charset="0"/>
                </a:rPr>
              </a:br>
              <a:r>
                <a:rPr lang="en-US" sz="4900"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3600" dirty="0">
                  <a:solidFill>
                    <a:schemeClr val="bg1">
                      <a:lumMod val="50000"/>
                    </a:schemeClr>
                  </a:solidFill>
                  <a:latin typeface="Calibri" pitchFamily="34" charset="0"/>
                  <a:cs typeface="Calibri" panose="020F0502020204030204" pitchFamily="34" charset="0"/>
                </a:rPr>
              </a:br>
              <a:r>
                <a:rPr lang="en-US" sz="3600" dirty="0">
                  <a:solidFill>
                    <a:schemeClr val="bg1">
                      <a:lumMod val="50000"/>
                    </a:schemeClr>
                  </a:solidFill>
                  <a:latin typeface="Calibri" pitchFamily="34" charset="0"/>
                  <a:cs typeface="Calibri" panose="020F0502020204030204" pitchFamily="34" charset="0"/>
                </a:rPr>
                <a:t>[This sidebar area does not print.]</a:t>
              </a:r>
            </a:p>
          </p:txBody>
        </p:sp>
        <p:pic>
          <p:nvPicPr>
            <p:cNvPr id="22" name="Picture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9260274"/>
              <a:ext cx="11904515" cy="10246926"/>
            </a:xfrm>
            <a:prstGeom prst="rect">
              <a:avLst/>
            </a:prstGeom>
          </p:spPr>
        </p:pic>
      </p:gr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7432000" y="32613600"/>
            <a:ext cx="5297435" cy="185928"/>
          </a:xfrm>
          <a:prstGeom prst="rect">
            <a:avLst/>
          </a:prstGeom>
        </p:spPr>
      </p:pic>
    </p:spTree>
    <p:extLst>
      <p:ext uri="{BB962C8B-B14F-4D97-AF65-F5344CB8AC3E}">
        <p14:creationId xmlns:p14="http://schemas.microsoft.com/office/powerpoint/2010/main" val="3812944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5D6BDF-9D0E-4E2B-85B8-D8F4790360C9}" type="datetimeFigureOut">
              <a:rPr lang="en-US" smtClean="0"/>
              <a:t>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‹N°›</a:t>
            </a:fld>
            <a:endParaRPr lang="en-US" dirty="0"/>
          </a:p>
        </p:txBody>
      </p:sp>
    </p:spTree>
    <p:extLst>
      <p:ext uri="{BB962C8B-B14F-4D97-AF65-F5344CB8AC3E}">
        <p14:creationId xmlns:p14="http://schemas.microsoft.com/office/powerpoint/2010/main" val="29316651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45920" y="1318262"/>
            <a:ext cx="29626560" cy="5486400"/>
          </a:xfrm>
          <a:prstGeom prst="rect">
            <a:avLst/>
          </a:prstGeom>
        </p:spPr>
        <p:txBody>
          <a:bodyPr vert="horz" lIns="329128" tIns="164564" rIns="329128" bIns="164564" rtlCol="0" anchor="ctr">
            <a:normAutofit/>
          </a:bodyPr>
          <a:lstStyle/>
          <a:p>
            <a:r>
              <a:rPr lang="en-US" dirty="0"/>
              <a:t>Click to edit Master title style</a:t>
            </a:r>
          </a:p>
        </p:txBody>
      </p:sp>
      <p:sp>
        <p:nvSpPr>
          <p:cNvPr id="3" name="Text Placeholder 2"/>
          <p:cNvSpPr>
            <a:spLocks noGrp="1"/>
          </p:cNvSpPr>
          <p:nvPr>
            <p:ph type="body" idx="1"/>
          </p:nvPr>
        </p:nvSpPr>
        <p:spPr>
          <a:xfrm>
            <a:off x="1645920" y="7680963"/>
            <a:ext cx="29626560" cy="21724623"/>
          </a:xfrm>
          <a:prstGeom prst="rect">
            <a:avLst/>
          </a:prstGeom>
        </p:spPr>
        <p:txBody>
          <a:bodyPr vert="horz" lIns="329128" tIns="164564" rIns="329128" bIns="164564"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645920" y="30510483"/>
            <a:ext cx="7680960" cy="1752600"/>
          </a:xfrm>
          <a:prstGeom prst="rect">
            <a:avLst/>
          </a:prstGeom>
        </p:spPr>
        <p:txBody>
          <a:bodyPr vert="horz" lIns="329128" tIns="164564" rIns="329128" bIns="164564" rtlCol="0" anchor="ctr"/>
          <a:lstStyle>
            <a:lvl1pPr algn="l">
              <a:defRPr sz="4400">
                <a:solidFill>
                  <a:schemeClr val="tx1">
                    <a:tint val="75000"/>
                  </a:schemeClr>
                </a:solidFill>
              </a:defRPr>
            </a:lvl1pPr>
          </a:lstStyle>
          <a:p>
            <a:fld id="{985D6BDF-9D0E-4E2B-85B8-D8F4790360C9}" type="datetimeFigureOut">
              <a:rPr lang="en-US" smtClean="0"/>
              <a:t>12/1/2022</a:t>
            </a:fld>
            <a:endParaRPr lang="en-US" dirty="0"/>
          </a:p>
        </p:txBody>
      </p:sp>
      <p:sp>
        <p:nvSpPr>
          <p:cNvPr id="5" name="Footer Placeholder 4"/>
          <p:cNvSpPr>
            <a:spLocks noGrp="1"/>
          </p:cNvSpPr>
          <p:nvPr>
            <p:ph type="ftr" sz="quarter" idx="3"/>
          </p:nvPr>
        </p:nvSpPr>
        <p:spPr>
          <a:xfrm>
            <a:off x="11247120" y="30510483"/>
            <a:ext cx="10424160" cy="1752600"/>
          </a:xfrm>
          <a:prstGeom prst="rect">
            <a:avLst/>
          </a:prstGeom>
        </p:spPr>
        <p:txBody>
          <a:bodyPr vert="horz" lIns="329128" tIns="164564" rIns="329128" bIns="164564" rtlCol="0" anchor="ctr"/>
          <a:lstStyle>
            <a:lvl1pPr algn="ctr">
              <a:defRPr sz="44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3591520" y="30510483"/>
            <a:ext cx="7680960" cy="1752600"/>
          </a:xfrm>
          <a:prstGeom prst="rect">
            <a:avLst/>
          </a:prstGeom>
        </p:spPr>
        <p:txBody>
          <a:bodyPr vert="horz" lIns="329128" tIns="164564" rIns="329128" bIns="164564" rtlCol="0" anchor="ctr"/>
          <a:lstStyle>
            <a:lvl1pPr algn="r">
              <a:defRPr sz="4400">
                <a:solidFill>
                  <a:schemeClr val="tx1">
                    <a:tint val="75000"/>
                  </a:schemeClr>
                </a:solidFill>
              </a:defRPr>
            </a:lvl1pPr>
          </a:lstStyle>
          <a:p>
            <a:fld id="{FBB075EA-769C-4ECD-B48E-D6FCDC24F876}" type="slidenum">
              <a:rPr lang="en-US" smtClean="0"/>
              <a:t>‹N°›</a:t>
            </a:fld>
            <a:endParaRPr lang="en-US" dirty="0"/>
          </a:p>
        </p:txBody>
      </p:sp>
    </p:spTree>
    <p:extLst>
      <p:ext uri="{BB962C8B-B14F-4D97-AF65-F5344CB8AC3E}">
        <p14:creationId xmlns:p14="http://schemas.microsoft.com/office/powerpoint/2010/main" val="7232218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3291279" rtl="0" eaLnBrk="1" latinLnBrk="0" hangingPunct="1">
        <a:spcBef>
          <a:spcPct val="0"/>
        </a:spcBef>
        <a:buNone/>
        <a:defRPr sz="6000" kern="1200">
          <a:solidFill>
            <a:schemeClr val="tx1"/>
          </a:solidFill>
          <a:latin typeface="+mj-lt"/>
          <a:ea typeface="+mj-ea"/>
          <a:cs typeface="+mj-cs"/>
        </a:defRPr>
      </a:lvl1pPr>
    </p:titleStyle>
    <p:bodyStyle>
      <a:lvl1pPr marL="342842" indent="-342842" algn="l" defTabSz="3291279" rtl="0" eaLnBrk="1" latinLnBrk="0" hangingPunct="1">
        <a:spcBef>
          <a:spcPct val="20000"/>
        </a:spcBef>
        <a:buFont typeface="Arial" pitchFamily="34" charset="0"/>
        <a:buChar char="•"/>
        <a:defRPr sz="2700" kern="1200">
          <a:solidFill>
            <a:schemeClr val="tx1"/>
          </a:solidFill>
          <a:latin typeface="+mn-lt"/>
          <a:ea typeface="+mn-ea"/>
          <a:cs typeface="+mn-cs"/>
        </a:defRPr>
      </a:lvl1pPr>
      <a:lvl2pPr marL="685683" indent="-342842" algn="l" defTabSz="3291279" rtl="0" eaLnBrk="1" latinLnBrk="0" hangingPunct="1">
        <a:spcBef>
          <a:spcPct val="20000"/>
        </a:spcBef>
        <a:buFont typeface="Arial" pitchFamily="34" charset="0"/>
        <a:buChar char="–"/>
        <a:defRPr sz="2700" kern="1200">
          <a:solidFill>
            <a:schemeClr val="tx1"/>
          </a:solidFill>
          <a:latin typeface="+mn-lt"/>
          <a:ea typeface="+mn-ea"/>
          <a:cs typeface="+mn-cs"/>
        </a:defRPr>
      </a:lvl2pPr>
      <a:lvl3pPr marL="1028525" indent="-342842" algn="l" defTabSz="3291279" rtl="0" eaLnBrk="1" latinLnBrk="0" hangingPunct="1">
        <a:spcBef>
          <a:spcPct val="20000"/>
        </a:spcBef>
        <a:buFont typeface="Arial" pitchFamily="34" charset="0"/>
        <a:buChar char="•"/>
        <a:defRPr sz="2700" kern="1200">
          <a:solidFill>
            <a:schemeClr val="tx1"/>
          </a:solidFill>
          <a:latin typeface="+mn-lt"/>
          <a:ea typeface="+mn-ea"/>
          <a:cs typeface="+mn-cs"/>
        </a:defRPr>
      </a:lvl3pPr>
      <a:lvl4pPr marL="1371366" indent="-342842" algn="l" defTabSz="3291279"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1714209" indent="-342842" algn="l" defTabSz="3291279"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9051018" indent="-822820" algn="l" defTabSz="3291279" rtl="0" eaLnBrk="1" latinLnBrk="0" hangingPunct="1">
        <a:spcBef>
          <a:spcPct val="20000"/>
        </a:spcBef>
        <a:buFont typeface="Arial" pitchFamily="34" charset="0"/>
        <a:buChar char="•"/>
        <a:defRPr sz="7200" kern="1200">
          <a:solidFill>
            <a:schemeClr val="tx1"/>
          </a:solidFill>
          <a:latin typeface="+mn-lt"/>
          <a:ea typeface="+mn-ea"/>
          <a:cs typeface="+mn-cs"/>
        </a:defRPr>
      </a:lvl6pPr>
      <a:lvl7pPr marL="10696658" indent="-822820" algn="l" defTabSz="3291279" rtl="0" eaLnBrk="1" latinLnBrk="0" hangingPunct="1">
        <a:spcBef>
          <a:spcPct val="20000"/>
        </a:spcBef>
        <a:buFont typeface="Arial" pitchFamily="34" charset="0"/>
        <a:buChar char="•"/>
        <a:defRPr sz="7200" kern="1200">
          <a:solidFill>
            <a:schemeClr val="tx1"/>
          </a:solidFill>
          <a:latin typeface="+mn-lt"/>
          <a:ea typeface="+mn-ea"/>
          <a:cs typeface="+mn-cs"/>
        </a:defRPr>
      </a:lvl7pPr>
      <a:lvl8pPr marL="12342297" indent="-822820" algn="l" defTabSz="3291279" rtl="0" eaLnBrk="1" latinLnBrk="0" hangingPunct="1">
        <a:spcBef>
          <a:spcPct val="20000"/>
        </a:spcBef>
        <a:buFont typeface="Arial" pitchFamily="34" charset="0"/>
        <a:buChar char="•"/>
        <a:defRPr sz="7200" kern="1200">
          <a:solidFill>
            <a:schemeClr val="tx1"/>
          </a:solidFill>
          <a:latin typeface="+mn-lt"/>
          <a:ea typeface="+mn-ea"/>
          <a:cs typeface="+mn-cs"/>
        </a:defRPr>
      </a:lvl8pPr>
      <a:lvl9pPr marL="13987936" indent="-822820" algn="l" defTabSz="3291279" rtl="0" eaLnBrk="1" latinLnBrk="0" hangingPunct="1">
        <a:spcBef>
          <a:spcPct val="20000"/>
        </a:spcBef>
        <a:buFont typeface="Arial" pitchFamily="34" charset="0"/>
        <a:buChar char="•"/>
        <a:defRPr sz="7200" kern="1200">
          <a:solidFill>
            <a:schemeClr val="tx1"/>
          </a:solidFill>
          <a:latin typeface="+mn-lt"/>
          <a:ea typeface="+mn-ea"/>
          <a:cs typeface="+mn-cs"/>
        </a:defRPr>
      </a:lvl9pPr>
    </p:bodyStyle>
    <p:otherStyle>
      <a:defPPr>
        <a:defRPr lang="en-US"/>
      </a:defPPr>
      <a:lvl1pPr marL="0" algn="l" defTabSz="3291279" rtl="0" eaLnBrk="1" latinLnBrk="0" hangingPunct="1">
        <a:defRPr sz="6400" kern="1200">
          <a:solidFill>
            <a:schemeClr val="tx1"/>
          </a:solidFill>
          <a:latin typeface="+mn-lt"/>
          <a:ea typeface="+mn-ea"/>
          <a:cs typeface="+mn-cs"/>
        </a:defRPr>
      </a:lvl1pPr>
      <a:lvl2pPr marL="1645640" algn="l" defTabSz="3291279" rtl="0" eaLnBrk="1" latinLnBrk="0" hangingPunct="1">
        <a:defRPr sz="6400" kern="1200">
          <a:solidFill>
            <a:schemeClr val="tx1"/>
          </a:solidFill>
          <a:latin typeface="+mn-lt"/>
          <a:ea typeface="+mn-ea"/>
          <a:cs typeface="+mn-cs"/>
        </a:defRPr>
      </a:lvl2pPr>
      <a:lvl3pPr marL="3291279" algn="l" defTabSz="3291279" rtl="0" eaLnBrk="1" latinLnBrk="0" hangingPunct="1">
        <a:defRPr sz="6400" kern="1200">
          <a:solidFill>
            <a:schemeClr val="tx1"/>
          </a:solidFill>
          <a:latin typeface="+mn-lt"/>
          <a:ea typeface="+mn-ea"/>
          <a:cs typeface="+mn-cs"/>
        </a:defRPr>
      </a:lvl3pPr>
      <a:lvl4pPr marL="4936919" algn="l" defTabSz="3291279" rtl="0" eaLnBrk="1" latinLnBrk="0" hangingPunct="1">
        <a:defRPr sz="6400" kern="1200">
          <a:solidFill>
            <a:schemeClr val="tx1"/>
          </a:solidFill>
          <a:latin typeface="+mn-lt"/>
          <a:ea typeface="+mn-ea"/>
          <a:cs typeface="+mn-cs"/>
        </a:defRPr>
      </a:lvl4pPr>
      <a:lvl5pPr marL="6582559" algn="l" defTabSz="3291279" rtl="0" eaLnBrk="1" latinLnBrk="0" hangingPunct="1">
        <a:defRPr sz="6400" kern="1200">
          <a:solidFill>
            <a:schemeClr val="tx1"/>
          </a:solidFill>
          <a:latin typeface="+mn-lt"/>
          <a:ea typeface="+mn-ea"/>
          <a:cs typeface="+mn-cs"/>
        </a:defRPr>
      </a:lvl5pPr>
      <a:lvl6pPr marL="8228198" algn="l" defTabSz="3291279" rtl="0" eaLnBrk="1" latinLnBrk="0" hangingPunct="1">
        <a:defRPr sz="6400" kern="1200">
          <a:solidFill>
            <a:schemeClr val="tx1"/>
          </a:solidFill>
          <a:latin typeface="+mn-lt"/>
          <a:ea typeface="+mn-ea"/>
          <a:cs typeface="+mn-cs"/>
        </a:defRPr>
      </a:lvl6pPr>
      <a:lvl7pPr marL="9873837" algn="l" defTabSz="3291279" rtl="0" eaLnBrk="1" latinLnBrk="0" hangingPunct="1">
        <a:defRPr sz="6400" kern="1200">
          <a:solidFill>
            <a:schemeClr val="tx1"/>
          </a:solidFill>
          <a:latin typeface="+mn-lt"/>
          <a:ea typeface="+mn-ea"/>
          <a:cs typeface="+mn-cs"/>
        </a:defRPr>
      </a:lvl7pPr>
      <a:lvl8pPr marL="11519478" algn="l" defTabSz="3291279" rtl="0" eaLnBrk="1" latinLnBrk="0" hangingPunct="1">
        <a:defRPr sz="6400" kern="1200">
          <a:solidFill>
            <a:schemeClr val="tx1"/>
          </a:solidFill>
          <a:latin typeface="+mn-lt"/>
          <a:ea typeface="+mn-ea"/>
          <a:cs typeface="+mn-cs"/>
        </a:defRPr>
      </a:lvl8pPr>
      <a:lvl9pPr marL="13165118" algn="l" defTabSz="3291279" rtl="0" eaLnBrk="1" latinLnBrk="0" hangingPunct="1">
        <a:defRPr sz="6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3000" r="-33000"/>
          </a:stretch>
        </a:blipFill>
        <a:effectLst/>
      </p:bgPr>
    </p:bg>
    <p:spTree>
      <p:nvGrpSpPr>
        <p:cNvPr id="1" name=""/>
        <p:cNvGrpSpPr/>
        <p:nvPr/>
      </p:nvGrpSpPr>
      <p:grpSpPr>
        <a:xfrm>
          <a:off x="0" y="0"/>
          <a:ext cx="0" cy="0"/>
          <a:chOff x="0" y="0"/>
          <a:chExt cx="0" cy="0"/>
        </a:xfrm>
      </p:grpSpPr>
      <p:sp>
        <p:nvSpPr>
          <p:cNvPr id="4" name="Text Box 122">
            <a:extLst>
              <a:ext uri="{FF2B5EF4-FFF2-40B4-BE49-F238E27FC236}">
                <a16:creationId xmlns:a16="http://schemas.microsoft.com/office/drawing/2014/main" id="{22EB1BB1-04F4-4EA6-BA86-B7A86A9DCD0F}"/>
              </a:ext>
            </a:extLst>
          </p:cNvPr>
          <p:cNvSpPr txBox="1">
            <a:spLocks noChangeArrowheads="1"/>
          </p:cNvSpPr>
          <p:nvPr/>
        </p:nvSpPr>
        <p:spPr bwMode="auto">
          <a:xfrm>
            <a:off x="5486400" y="111990"/>
            <a:ext cx="21945600" cy="17080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7137" tIns="342842" rIns="137137" bIns="342842"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6600" b="1" dirty="0">
                <a:solidFill>
                  <a:schemeClr val="bg1"/>
                </a:solidFill>
                <a:latin typeface="+mn-lt"/>
              </a:rPr>
              <a:t>Comment sera le future avec </a:t>
            </a:r>
            <a:r>
              <a:rPr lang="en-US" sz="6600" b="1" dirty="0" err="1">
                <a:solidFill>
                  <a:schemeClr val="bg1"/>
                </a:solidFill>
                <a:latin typeface="+mn-lt"/>
              </a:rPr>
              <a:t>l’évolution</a:t>
            </a:r>
            <a:r>
              <a:rPr lang="en-US" sz="6600" b="1" dirty="0">
                <a:solidFill>
                  <a:schemeClr val="bg1"/>
                </a:solidFill>
                <a:latin typeface="+mn-lt"/>
              </a:rPr>
              <a:t> du metaverse ?</a:t>
            </a:r>
          </a:p>
        </p:txBody>
      </p:sp>
      <p:sp>
        <p:nvSpPr>
          <p:cNvPr id="7" name="TextBox 24">
            <a:extLst>
              <a:ext uri="{FF2B5EF4-FFF2-40B4-BE49-F238E27FC236}">
                <a16:creationId xmlns:a16="http://schemas.microsoft.com/office/drawing/2014/main" id="{01C64899-C519-428A-A454-E9ED7FC6752F}"/>
              </a:ext>
            </a:extLst>
          </p:cNvPr>
          <p:cNvSpPr txBox="1"/>
          <p:nvPr/>
        </p:nvSpPr>
        <p:spPr>
          <a:xfrm>
            <a:off x="1280160" y="29146502"/>
            <a:ext cx="1937494" cy="746346"/>
          </a:xfrm>
          <a:prstGeom prst="rect">
            <a:avLst/>
          </a:prstGeom>
          <a:noFill/>
        </p:spPr>
        <p:txBody>
          <a:bodyPr wrap="none" lIns="68568" tIns="34284" rIns="68568" bIns="34284" rtlCol="0">
            <a:spAutoFit/>
          </a:bodyPr>
          <a:lstStyle/>
          <a:p>
            <a:r>
              <a:rPr lang="en-US" sz="4400" b="1" dirty="0"/>
              <a:t>Contact</a:t>
            </a:r>
          </a:p>
        </p:txBody>
      </p:sp>
      <p:sp>
        <p:nvSpPr>
          <p:cNvPr id="8" name="TextBox 25">
            <a:extLst>
              <a:ext uri="{FF2B5EF4-FFF2-40B4-BE49-F238E27FC236}">
                <a16:creationId xmlns:a16="http://schemas.microsoft.com/office/drawing/2014/main" id="{99B7EB63-E1DC-405F-898F-7DD7CB9ABD2D}"/>
              </a:ext>
            </a:extLst>
          </p:cNvPr>
          <p:cNvSpPr txBox="1"/>
          <p:nvPr/>
        </p:nvSpPr>
        <p:spPr>
          <a:xfrm>
            <a:off x="16459200" y="30038039"/>
            <a:ext cx="14630400" cy="2194560"/>
          </a:xfrm>
          <a:prstGeom prst="rect">
            <a:avLst/>
          </a:prstGeom>
          <a:noFill/>
        </p:spPr>
        <p:txBody>
          <a:bodyPr wrap="square" lIns="68568" tIns="68568" rIns="68568" bIns="68568" numCol="1" spcCol="342842" rtlCol="0">
            <a:noAutofit/>
          </a:bodyPr>
          <a:lstStyle/>
          <a:p>
            <a:pPr marL="342842" indent="-342842">
              <a:buFont typeface="+mj-lt"/>
              <a:buAutoNum type="arabicPeriod"/>
            </a:pPr>
            <a:r>
              <a:rPr lang="en-US" sz="1400" dirty="0"/>
              <a:t> </a:t>
            </a:r>
          </a:p>
          <a:p>
            <a:pPr marL="342842" indent="-342842">
              <a:buFont typeface="+mj-lt"/>
              <a:buAutoNum type="arabicPeriod"/>
            </a:pPr>
            <a:r>
              <a:rPr lang="en-US" sz="1400" dirty="0"/>
              <a:t> </a:t>
            </a:r>
          </a:p>
          <a:p>
            <a:pPr marL="342842" indent="-342842">
              <a:buFont typeface="+mj-lt"/>
              <a:buAutoNum type="arabicPeriod"/>
            </a:pPr>
            <a:r>
              <a:rPr lang="en-US" sz="1400" dirty="0"/>
              <a:t> </a:t>
            </a:r>
          </a:p>
          <a:p>
            <a:pPr marL="342842" indent="-342842">
              <a:buFont typeface="+mj-lt"/>
              <a:buAutoNum type="arabicPeriod"/>
            </a:pPr>
            <a:r>
              <a:rPr lang="en-US" sz="1400" dirty="0"/>
              <a:t> </a:t>
            </a:r>
          </a:p>
          <a:p>
            <a:pPr marL="342842" indent="-342842">
              <a:buFont typeface="+mj-lt"/>
              <a:buAutoNum type="arabicPeriod"/>
            </a:pPr>
            <a:r>
              <a:rPr lang="en-US" sz="1400" dirty="0"/>
              <a:t> </a:t>
            </a:r>
          </a:p>
          <a:p>
            <a:pPr marL="342842" indent="-342842">
              <a:buFont typeface="+mj-lt"/>
              <a:buAutoNum type="arabicPeriod"/>
            </a:pPr>
            <a:r>
              <a:rPr lang="en-US" sz="1400" dirty="0"/>
              <a:t> </a:t>
            </a:r>
          </a:p>
          <a:p>
            <a:pPr marL="342842" indent="-342842">
              <a:buFont typeface="+mj-lt"/>
              <a:buAutoNum type="arabicPeriod"/>
            </a:pPr>
            <a:r>
              <a:rPr lang="en-US" sz="1400" dirty="0"/>
              <a:t> </a:t>
            </a:r>
          </a:p>
          <a:p>
            <a:pPr marL="342842" indent="-342842">
              <a:buFont typeface="+mj-lt"/>
              <a:buAutoNum type="arabicPeriod"/>
            </a:pPr>
            <a:r>
              <a:rPr lang="en-US" sz="1400" dirty="0"/>
              <a:t> </a:t>
            </a:r>
          </a:p>
          <a:p>
            <a:pPr marL="342842" indent="-342842">
              <a:buFont typeface="+mj-lt"/>
              <a:buAutoNum type="arabicPeriod"/>
            </a:pPr>
            <a:r>
              <a:rPr lang="en-US" sz="1400" dirty="0"/>
              <a:t> </a:t>
            </a:r>
          </a:p>
          <a:p>
            <a:pPr marL="342842" indent="-342842">
              <a:buFont typeface="+mj-lt"/>
              <a:buAutoNum type="arabicPeriod"/>
            </a:pPr>
            <a:r>
              <a:rPr lang="en-US" sz="1400" dirty="0"/>
              <a:t>  </a:t>
            </a:r>
          </a:p>
          <a:p>
            <a:pPr marL="342842" indent="-342842">
              <a:buFont typeface="+mj-lt"/>
              <a:buAutoNum type="arabicPeriod"/>
            </a:pPr>
            <a:endParaRPr lang="en-US" sz="1400" dirty="0"/>
          </a:p>
        </p:txBody>
      </p:sp>
      <p:sp>
        <p:nvSpPr>
          <p:cNvPr id="9" name="TextBox 26">
            <a:extLst>
              <a:ext uri="{FF2B5EF4-FFF2-40B4-BE49-F238E27FC236}">
                <a16:creationId xmlns:a16="http://schemas.microsoft.com/office/drawing/2014/main" id="{4E6D4837-F10B-4E27-B0A4-75E937DC7E4E}"/>
              </a:ext>
            </a:extLst>
          </p:cNvPr>
          <p:cNvSpPr txBox="1"/>
          <p:nvPr/>
        </p:nvSpPr>
        <p:spPr>
          <a:xfrm>
            <a:off x="16459202" y="29146502"/>
            <a:ext cx="2703473" cy="746346"/>
          </a:xfrm>
          <a:prstGeom prst="rect">
            <a:avLst/>
          </a:prstGeom>
          <a:noFill/>
        </p:spPr>
        <p:txBody>
          <a:bodyPr wrap="none" lIns="68568" tIns="34284" rIns="68568" bIns="34284" rtlCol="0">
            <a:spAutoFit/>
          </a:bodyPr>
          <a:lstStyle/>
          <a:p>
            <a:r>
              <a:rPr lang="en-US" sz="4400" b="1" dirty="0"/>
              <a:t>References</a:t>
            </a:r>
          </a:p>
        </p:txBody>
      </p:sp>
      <p:sp>
        <p:nvSpPr>
          <p:cNvPr id="10" name="Text Box 189">
            <a:extLst>
              <a:ext uri="{FF2B5EF4-FFF2-40B4-BE49-F238E27FC236}">
                <a16:creationId xmlns:a16="http://schemas.microsoft.com/office/drawing/2014/main" id="{B1DC6B7B-5C95-48C1-8B24-9DB2E3344F8B}"/>
              </a:ext>
            </a:extLst>
          </p:cNvPr>
          <p:cNvSpPr txBox="1">
            <a:spLocks noChangeArrowheads="1"/>
          </p:cNvSpPr>
          <p:nvPr/>
        </p:nvSpPr>
        <p:spPr bwMode="auto">
          <a:xfrm>
            <a:off x="11936464" y="2201908"/>
            <a:ext cx="10480082" cy="7894422"/>
          </a:xfrm>
          <a:prstGeom prst="rect">
            <a:avLst/>
          </a:prstGeom>
          <a:solidFill>
            <a:schemeClr val="tx2">
              <a:lumMod val="60000"/>
              <a:lumOff val="40000"/>
            </a:schemeClr>
          </a:solidFill>
          <a:ln w="12700">
            <a:solidFill>
              <a:schemeClr val="accent1">
                <a:lumMod val="75000"/>
              </a:schemeClr>
            </a:solidFill>
          </a:ln>
          <a:effectLst/>
        </p:spPr>
        <p:txBody>
          <a:bodyPr wrap="square"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marL="571500" indent="-571500">
              <a:buFont typeface="Arial" panose="020B0604020202020204" pitchFamily="34" charset="0"/>
              <a:buChar char="•"/>
            </a:pPr>
            <a:r>
              <a:rPr lang="fr-FR" sz="4500" dirty="0"/>
              <a:t>Une expérience virtuelle sociale complète. ex: méta plateforme de Facebook en 2021</a:t>
            </a:r>
          </a:p>
          <a:p>
            <a:pPr marL="571500" indent="-571500">
              <a:buFont typeface="Arial" panose="020B0604020202020204" pitchFamily="34" charset="0"/>
              <a:buChar char="•"/>
            </a:pPr>
            <a:r>
              <a:rPr lang="fr-FR" sz="4500" dirty="0"/>
              <a:t>se divertir/créer des liens/faciliter les échanges de manière totalement virtuelle</a:t>
            </a:r>
          </a:p>
          <a:p>
            <a:pPr marL="571500" indent="-571500">
              <a:buFont typeface="Arial" panose="020B0604020202020204" pitchFamily="34" charset="0"/>
              <a:buChar char="•"/>
            </a:pPr>
            <a:r>
              <a:rPr lang="fr-FR" sz="4500" dirty="0"/>
              <a:t>On y accède grâce à internet</a:t>
            </a:r>
            <a:br>
              <a:rPr lang="fr-FR" sz="4500" dirty="0"/>
            </a:br>
            <a:endParaRPr lang="fr-FR" sz="4500" dirty="0"/>
          </a:p>
          <a:p>
            <a:pPr marL="571500" indent="-571500">
              <a:buFont typeface="Arial" panose="020B0604020202020204" pitchFamily="34" charset="0"/>
              <a:buChar char="•"/>
            </a:pPr>
            <a:endParaRPr lang="fr-FR" sz="4500" dirty="0">
              <a:latin typeface="Calibri" pitchFamily="34" charset="0"/>
            </a:endParaRPr>
          </a:p>
          <a:p>
            <a:pPr marL="571500" indent="-571500">
              <a:buFont typeface="Arial" panose="020B0604020202020204" pitchFamily="34" charset="0"/>
              <a:buChar char="•"/>
            </a:pPr>
            <a:endParaRPr lang="fr-FR" sz="4500" dirty="0">
              <a:latin typeface="Calibri" pitchFamily="34" charset="0"/>
            </a:endParaRPr>
          </a:p>
          <a:p>
            <a:pPr marL="571500" indent="-571500">
              <a:buFont typeface="Arial" panose="020B0604020202020204" pitchFamily="34" charset="0"/>
              <a:buChar char="•"/>
            </a:pPr>
            <a:endParaRPr lang="en-US" sz="4500" dirty="0">
              <a:latin typeface="Calibri" pitchFamily="34" charset="0"/>
            </a:endParaRPr>
          </a:p>
        </p:txBody>
      </p:sp>
      <p:sp>
        <p:nvSpPr>
          <p:cNvPr id="11" name="Rectangle 10">
            <a:extLst>
              <a:ext uri="{FF2B5EF4-FFF2-40B4-BE49-F238E27FC236}">
                <a16:creationId xmlns:a16="http://schemas.microsoft.com/office/drawing/2014/main" id="{AF7604CC-D7D0-41A2-B20C-D133E7076A54}"/>
              </a:ext>
            </a:extLst>
          </p:cNvPr>
          <p:cNvSpPr/>
          <p:nvPr/>
        </p:nvSpPr>
        <p:spPr>
          <a:xfrm>
            <a:off x="10885" y="7543800"/>
            <a:ext cx="10480083" cy="685800"/>
          </a:xfrm>
          <a:prstGeom prst="rect">
            <a:avLst/>
          </a:prstGeom>
          <a:solidFill>
            <a:schemeClr val="tx1"/>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fr-FR" sz="4400" b="1" dirty="0">
                <a:solidFill>
                  <a:schemeClr val="bg1"/>
                </a:solidFill>
              </a:rPr>
              <a:t>POURQUOI A T-IL ÉTÉ CRÉÉ ET SON ACCÈS ? </a:t>
            </a:r>
          </a:p>
        </p:txBody>
      </p:sp>
      <p:sp>
        <p:nvSpPr>
          <p:cNvPr id="14" name="Text Box 192">
            <a:extLst>
              <a:ext uri="{FF2B5EF4-FFF2-40B4-BE49-F238E27FC236}">
                <a16:creationId xmlns:a16="http://schemas.microsoft.com/office/drawing/2014/main" id="{F5CD19D2-3178-4835-B455-006A5B994F49}"/>
              </a:ext>
            </a:extLst>
          </p:cNvPr>
          <p:cNvSpPr txBox="1">
            <a:spLocks noChangeArrowheads="1"/>
          </p:cNvSpPr>
          <p:nvPr/>
        </p:nvSpPr>
        <p:spPr bwMode="auto">
          <a:xfrm>
            <a:off x="23012399" y="3197639"/>
            <a:ext cx="9884229" cy="4339603"/>
          </a:xfrm>
          <a:prstGeom prst="rect">
            <a:avLst/>
          </a:prstGeom>
          <a:solidFill>
            <a:schemeClr val="tx2">
              <a:lumMod val="60000"/>
              <a:lumOff val="40000"/>
            </a:schemeClr>
          </a:solidFill>
          <a:ln w="12700">
            <a:solidFill>
              <a:schemeClr val="accent1">
                <a:lumMod val="75000"/>
              </a:schemeClr>
            </a:solidFill>
          </a:ln>
          <a:effectLst/>
        </p:spPr>
        <p:txBody>
          <a:bodyPr wrap="square"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just"/>
            <a:r>
              <a:rPr lang="fr-FR" sz="4400" dirty="0"/>
              <a:t>Le </a:t>
            </a:r>
            <a:r>
              <a:rPr lang="fr-FR" sz="4400" dirty="0" err="1"/>
              <a:t>métaverse</a:t>
            </a:r>
            <a:r>
              <a:rPr lang="fr-FR" sz="4400" dirty="0"/>
              <a:t> apparaît pour la première fois en 1992 dans le livre samouraï virtuel de </a:t>
            </a:r>
            <a:r>
              <a:rPr lang="fr-FR" sz="4400" dirty="0" err="1"/>
              <a:t>Néal</a:t>
            </a:r>
            <a:r>
              <a:rPr lang="fr-FR" sz="4400" dirty="0"/>
              <a:t> Stephenson. </a:t>
            </a:r>
            <a:endParaRPr lang="fr-FR" sz="5400" dirty="0"/>
          </a:p>
          <a:p>
            <a:pPr algn="just"/>
            <a:r>
              <a:rPr lang="fr-FR" sz="4400" dirty="0"/>
              <a:t>univers virtuel effectif/ monde parallèle</a:t>
            </a:r>
            <a:endParaRPr lang="fr-FR" sz="5400" dirty="0"/>
          </a:p>
          <a:p>
            <a:pPr algn="just"/>
            <a:r>
              <a:rPr lang="fr-FR" sz="4400" dirty="0"/>
              <a:t>peut être considéré comme le futur d'internet </a:t>
            </a:r>
            <a:endParaRPr lang="en-US" sz="5400" dirty="0">
              <a:latin typeface="Calibri" pitchFamily="34" charset="0"/>
            </a:endParaRPr>
          </a:p>
        </p:txBody>
      </p:sp>
      <p:sp>
        <p:nvSpPr>
          <p:cNvPr id="15" name="Rectangle 14">
            <a:extLst>
              <a:ext uri="{FF2B5EF4-FFF2-40B4-BE49-F238E27FC236}">
                <a16:creationId xmlns:a16="http://schemas.microsoft.com/office/drawing/2014/main" id="{9CF31450-FFDC-42A7-8397-9B1330C347AD}"/>
              </a:ext>
            </a:extLst>
          </p:cNvPr>
          <p:cNvSpPr/>
          <p:nvPr/>
        </p:nvSpPr>
        <p:spPr>
          <a:xfrm>
            <a:off x="11714121" y="2727620"/>
            <a:ext cx="12193634" cy="625181"/>
          </a:xfrm>
          <a:prstGeom prst="rect">
            <a:avLst/>
          </a:prstGeom>
          <a:solidFill>
            <a:schemeClr val="tx1"/>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a:solidFill>
                  <a:schemeClr val="bg1"/>
                </a:solidFill>
              </a:rPr>
              <a:t>SON ORIGINE ET EXPLICATION : </a:t>
            </a:r>
          </a:p>
        </p:txBody>
      </p:sp>
      <p:sp>
        <p:nvSpPr>
          <p:cNvPr id="25" name="Text Box 180">
            <a:extLst>
              <a:ext uri="{FF2B5EF4-FFF2-40B4-BE49-F238E27FC236}">
                <a16:creationId xmlns:a16="http://schemas.microsoft.com/office/drawing/2014/main" id="{EAE81956-84D9-408C-A582-2AF647A87F12}"/>
              </a:ext>
            </a:extLst>
          </p:cNvPr>
          <p:cNvSpPr txBox="1">
            <a:spLocks noChangeArrowheads="1"/>
          </p:cNvSpPr>
          <p:nvPr/>
        </p:nvSpPr>
        <p:spPr bwMode="auto">
          <a:xfrm>
            <a:off x="1567546" y="27717751"/>
            <a:ext cx="3847824" cy="4385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568" tIns="34284" rIns="68568" bIns="34284">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Figure 1.</a:t>
            </a:r>
            <a:r>
              <a:rPr lang="en-US" sz="2400" dirty="0">
                <a:latin typeface="Calibri" pitchFamily="34" charset="0"/>
              </a:rPr>
              <a:t> Label in 24pt Calibri.</a:t>
            </a:r>
          </a:p>
        </p:txBody>
      </p:sp>
      <p:sp>
        <p:nvSpPr>
          <p:cNvPr id="26" name="Text Box 181">
            <a:extLst>
              <a:ext uri="{FF2B5EF4-FFF2-40B4-BE49-F238E27FC236}">
                <a16:creationId xmlns:a16="http://schemas.microsoft.com/office/drawing/2014/main" id="{1710F5FD-6C70-48B0-B807-DC5F436A867F}"/>
              </a:ext>
            </a:extLst>
          </p:cNvPr>
          <p:cNvSpPr txBox="1">
            <a:spLocks noChangeArrowheads="1"/>
          </p:cNvSpPr>
          <p:nvPr/>
        </p:nvSpPr>
        <p:spPr bwMode="auto">
          <a:xfrm>
            <a:off x="6596746" y="27717751"/>
            <a:ext cx="3847824" cy="4385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568" tIns="34284" rIns="68568" bIns="34284">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Figure 2.</a:t>
            </a:r>
            <a:r>
              <a:rPr lang="en-US" sz="2400" dirty="0">
                <a:latin typeface="Calibri" pitchFamily="34" charset="0"/>
              </a:rPr>
              <a:t> Label in 24pt Calibri.</a:t>
            </a:r>
          </a:p>
        </p:txBody>
      </p:sp>
      <p:pic>
        <p:nvPicPr>
          <p:cNvPr id="30" name="Espace réservé du contenu 34">
            <a:extLst>
              <a:ext uri="{FF2B5EF4-FFF2-40B4-BE49-F238E27FC236}">
                <a16:creationId xmlns:a16="http://schemas.microsoft.com/office/drawing/2014/main" id="{8F7A9EA7-E227-4396-A6D1-5D6ED8B9BCF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304490" y="1107122"/>
            <a:ext cx="3333750" cy="1425821"/>
          </a:xfrm>
          <a:prstGeom prst="rect">
            <a:avLst/>
          </a:prstGeom>
          <a:effectLst>
            <a:softEdge rad="228600"/>
          </a:effectLst>
          <a:scene3d>
            <a:camera prst="isometricOffAxis1Right"/>
            <a:lightRig rig="threePt" dir="t"/>
          </a:scene3d>
        </p:spPr>
      </p:pic>
      <p:sp>
        <p:nvSpPr>
          <p:cNvPr id="33" name="Text Box 189">
            <a:extLst>
              <a:ext uri="{FF2B5EF4-FFF2-40B4-BE49-F238E27FC236}">
                <a16:creationId xmlns:a16="http://schemas.microsoft.com/office/drawing/2014/main" id="{079FD9A7-C417-46AE-85E8-FADB9B90A823}"/>
              </a:ext>
            </a:extLst>
          </p:cNvPr>
          <p:cNvSpPr txBox="1">
            <a:spLocks noChangeArrowheads="1"/>
          </p:cNvSpPr>
          <p:nvPr/>
        </p:nvSpPr>
        <p:spPr bwMode="auto">
          <a:xfrm>
            <a:off x="22438320" y="8382000"/>
            <a:ext cx="10480082" cy="7894422"/>
          </a:xfrm>
          <a:prstGeom prst="rect">
            <a:avLst/>
          </a:prstGeom>
          <a:solidFill>
            <a:schemeClr val="tx2">
              <a:lumMod val="60000"/>
              <a:lumOff val="40000"/>
            </a:schemeClr>
          </a:solidFill>
          <a:ln w="12700">
            <a:solidFill>
              <a:schemeClr val="accent1">
                <a:lumMod val="75000"/>
              </a:schemeClr>
            </a:solidFill>
          </a:ln>
          <a:effectLst/>
        </p:spPr>
        <p:txBody>
          <a:bodyPr wrap="square"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just"/>
            <a:r>
              <a:rPr lang="fr-FR" sz="4500" dirty="0"/>
              <a:t>Un espace sans règles? </a:t>
            </a:r>
          </a:p>
          <a:p>
            <a:pPr algn="just"/>
            <a:r>
              <a:rPr lang="fr-FR" sz="4500" dirty="0"/>
              <a:t> </a:t>
            </a:r>
          </a:p>
          <a:p>
            <a:pPr algn="just"/>
            <a:r>
              <a:rPr lang="fr-FR" sz="4500" dirty="0"/>
              <a:t>le problème de l'environnement (émissions de </a:t>
            </a:r>
            <a:r>
              <a:rPr lang="fr-FR" sz="4500" dirty="0" err="1"/>
              <a:t>gazs</a:t>
            </a:r>
            <a:r>
              <a:rPr lang="fr-FR" sz="4500" dirty="0"/>
              <a:t> à effets de serres (actuellement 4% des émissions sont dues au numérique))</a:t>
            </a:r>
          </a:p>
          <a:p>
            <a:pPr algn="just"/>
            <a:r>
              <a:rPr lang="fr-FR" sz="4500" dirty="0"/>
              <a:t>allégorie de notre monde/perte de repère </a:t>
            </a:r>
          </a:p>
          <a:p>
            <a:pPr algn="just"/>
            <a:r>
              <a:rPr lang="fr-FR" sz="4500" dirty="0"/>
              <a:t>aliénation du corps/évasion </a:t>
            </a:r>
          </a:p>
          <a:p>
            <a:pPr algn="just"/>
            <a:br>
              <a:rPr lang="fr-FR" sz="4500" dirty="0"/>
            </a:br>
            <a:endParaRPr lang="en-US" sz="4500" dirty="0">
              <a:latin typeface="Calibri" pitchFamily="34" charset="0"/>
            </a:endParaRPr>
          </a:p>
        </p:txBody>
      </p:sp>
      <p:sp>
        <p:nvSpPr>
          <p:cNvPr id="34" name="Rectangle 33">
            <a:extLst>
              <a:ext uri="{FF2B5EF4-FFF2-40B4-BE49-F238E27FC236}">
                <a16:creationId xmlns:a16="http://schemas.microsoft.com/office/drawing/2014/main" id="{A6AC49B7-FFB0-4F07-BD5D-C0603E30B2AF}"/>
              </a:ext>
            </a:extLst>
          </p:cNvPr>
          <p:cNvSpPr/>
          <p:nvPr/>
        </p:nvSpPr>
        <p:spPr>
          <a:xfrm>
            <a:off x="11604175" y="21564600"/>
            <a:ext cx="10480083" cy="685800"/>
          </a:xfrm>
          <a:prstGeom prst="rect">
            <a:avLst/>
          </a:prstGeom>
          <a:solidFill>
            <a:schemeClr val="tx1"/>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fr-FR" sz="4400" b="1" dirty="0">
                <a:solidFill>
                  <a:schemeClr val="bg1"/>
                </a:solidFill>
              </a:rPr>
              <a:t>LE PROBLÈME DE L'ÉTHIQUE :</a:t>
            </a:r>
          </a:p>
        </p:txBody>
      </p:sp>
      <p:sp>
        <p:nvSpPr>
          <p:cNvPr id="36" name="Text Box 189">
            <a:extLst>
              <a:ext uri="{FF2B5EF4-FFF2-40B4-BE49-F238E27FC236}">
                <a16:creationId xmlns:a16="http://schemas.microsoft.com/office/drawing/2014/main" id="{B53B6B03-6C85-4E11-9FAB-5E715DC542C3}"/>
              </a:ext>
            </a:extLst>
          </p:cNvPr>
          <p:cNvSpPr txBox="1">
            <a:spLocks noChangeArrowheads="1"/>
          </p:cNvSpPr>
          <p:nvPr/>
        </p:nvSpPr>
        <p:spPr bwMode="auto">
          <a:xfrm>
            <a:off x="361817" y="24338177"/>
            <a:ext cx="10480082" cy="7894422"/>
          </a:xfrm>
          <a:prstGeom prst="rect">
            <a:avLst/>
          </a:prstGeom>
          <a:solidFill>
            <a:schemeClr val="tx2">
              <a:lumMod val="60000"/>
              <a:lumOff val="40000"/>
            </a:schemeClr>
          </a:solidFill>
          <a:ln w="12700">
            <a:solidFill>
              <a:schemeClr val="accent1">
                <a:lumMod val="75000"/>
              </a:schemeClr>
            </a:solidFill>
          </a:ln>
          <a:effectLst/>
        </p:spPr>
        <p:txBody>
          <a:bodyPr wrap="square"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just"/>
            <a:r>
              <a:rPr lang="fr-FR" sz="4500" dirty="0"/>
              <a:t>Un espace sans règles? </a:t>
            </a:r>
          </a:p>
          <a:p>
            <a:pPr algn="just"/>
            <a:r>
              <a:rPr lang="fr-FR" sz="4500" dirty="0"/>
              <a:t> </a:t>
            </a:r>
          </a:p>
          <a:p>
            <a:pPr algn="just"/>
            <a:r>
              <a:rPr lang="fr-FR" sz="4500" dirty="0"/>
              <a:t>le problème de l'environnement (émissions de </a:t>
            </a:r>
            <a:r>
              <a:rPr lang="fr-FR" sz="4500" dirty="0" err="1"/>
              <a:t>gazs</a:t>
            </a:r>
            <a:r>
              <a:rPr lang="fr-FR" sz="4500" dirty="0"/>
              <a:t> à effets de serres (actuellement 4% des émissions sont dues au numérique))</a:t>
            </a:r>
          </a:p>
          <a:p>
            <a:pPr algn="just"/>
            <a:r>
              <a:rPr lang="fr-FR" sz="4500" dirty="0"/>
              <a:t>allégorie de notre monde/perte de repère </a:t>
            </a:r>
          </a:p>
          <a:p>
            <a:pPr algn="just"/>
            <a:r>
              <a:rPr lang="fr-FR" sz="4500" dirty="0"/>
              <a:t>aliénation du corps/évasion </a:t>
            </a:r>
          </a:p>
          <a:p>
            <a:pPr algn="just"/>
            <a:br>
              <a:rPr lang="fr-FR" sz="4500" dirty="0"/>
            </a:br>
            <a:endParaRPr lang="en-US" sz="4500" dirty="0">
              <a:latin typeface="Calibri" pitchFamily="34" charset="0"/>
            </a:endParaRPr>
          </a:p>
        </p:txBody>
      </p:sp>
      <p:sp>
        <p:nvSpPr>
          <p:cNvPr id="37" name="Rectangle 36">
            <a:extLst>
              <a:ext uri="{FF2B5EF4-FFF2-40B4-BE49-F238E27FC236}">
                <a16:creationId xmlns:a16="http://schemas.microsoft.com/office/drawing/2014/main" id="{51FDCAE4-9E19-49ED-97B9-5AF26D303EC5}"/>
              </a:ext>
            </a:extLst>
          </p:cNvPr>
          <p:cNvSpPr/>
          <p:nvPr/>
        </p:nvSpPr>
        <p:spPr>
          <a:xfrm>
            <a:off x="361817" y="23652377"/>
            <a:ext cx="10480083" cy="685800"/>
          </a:xfrm>
          <a:prstGeom prst="rect">
            <a:avLst/>
          </a:prstGeom>
          <a:solidFill>
            <a:schemeClr val="tx1"/>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fr-FR" sz="4400" b="1" dirty="0">
                <a:solidFill>
                  <a:schemeClr val="bg1"/>
                </a:solidFill>
              </a:rPr>
              <a:t>POURQUOI A T-IL ÉTÉ CRÉÉ ET SON ACCÈS ? </a:t>
            </a:r>
          </a:p>
        </p:txBody>
      </p:sp>
      <p:sp>
        <p:nvSpPr>
          <p:cNvPr id="38" name="Text Box 189">
            <a:extLst>
              <a:ext uri="{FF2B5EF4-FFF2-40B4-BE49-F238E27FC236}">
                <a16:creationId xmlns:a16="http://schemas.microsoft.com/office/drawing/2014/main" id="{DE086C2A-9545-400D-AC17-C07FF6B66662}"/>
              </a:ext>
            </a:extLst>
          </p:cNvPr>
          <p:cNvSpPr txBox="1">
            <a:spLocks noChangeArrowheads="1"/>
          </p:cNvSpPr>
          <p:nvPr/>
        </p:nvSpPr>
        <p:spPr bwMode="auto">
          <a:xfrm>
            <a:off x="22438320" y="19933703"/>
            <a:ext cx="10480082" cy="7894422"/>
          </a:xfrm>
          <a:prstGeom prst="rect">
            <a:avLst/>
          </a:prstGeom>
          <a:solidFill>
            <a:schemeClr val="tx2">
              <a:lumMod val="60000"/>
              <a:lumOff val="40000"/>
            </a:schemeClr>
          </a:solidFill>
          <a:ln w="12700">
            <a:solidFill>
              <a:schemeClr val="accent1">
                <a:lumMod val="75000"/>
              </a:schemeClr>
            </a:solidFill>
          </a:ln>
          <a:effectLst/>
        </p:spPr>
        <p:txBody>
          <a:bodyPr wrap="square"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just"/>
            <a:r>
              <a:rPr lang="fr-FR" sz="4500" dirty="0"/>
              <a:t>Un espace sans règles? </a:t>
            </a:r>
          </a:p>
          <a:p>
            <a:pPr algn="just"/>
            <a:r>
              <a:rPr lang="fr-FR" sz="4500" dirty="0"/>
              <a:t> </a:t>
            </a:r>
          </a:p>
          <a:p>
            <a:pPr algn="just"/>
            <a:r>
              <a:rPr lang="fr-FR" sz="4500" dirty="0"/>
              <a:t>le problème de l'environnement (émissions de </a:t>
            </a:r>
            <a:r>
              <a:rPr lang="fr-FR" sz="4500" dirty="0" err="1"/>
              <a:t>gazs</a:t>
            </a:r>
            <a:r>
              <a:rPr lang="fr-FR" sz="4500" dirty="0"/>
              <a:t> à effets de serres (actuellement 4% des émissions sont dues au numérique))</a:t>
            </a:r>
          </a:p>
          <a:p>
            <a:pPr algn="just"/>
            <a:r>
              <a:rPr lang="fr-FR" sz="4500" dirty="0"/>
              <a:t>allégorie de notre monde/perte de repère </a:t>
            </a:r>
          </a:p>
          <a:p>
            <a:pPr algn="just"/>
            <a:r>
              <a:rPr lang="fr-FR" sz="4500" dirty="0"/>
              <a:t>aliénation du corps/évasion </a:t>
            </a:r>
          </a:p>
          <a:p>
            <a:pPr algn="just"/>
            <a:br>
              <a:rPr lang="fr-FR" sz="4500" dirty="0"/>
            </a:br>
            <a:endParaRPr lang="en-US" sz="4500" dirty="0">
              <a:latin typeface="Calibri" pitchFamily="34" charset="0"/>
            </a:endParaRPr>
          </a:p>
        </p:txBody>
      </p:sp>
      <p:sp>
        <p:nvSpPr>
          <p:cNvPr id="40" name="Rectangle 39">
            <a:extLst>
              <a:ext uri="{FF2B5EF4-FFF2-40B4-BE49-F238E27FC236}">
                <a16:creationId xmlns:a16="http://schemas.microsoft.com/office/drawing/2014/main" id="{08BCF410-6EAA-4CF1-A811-063221C1EC91}"/>
              </a:ext>
            </a:extLst>
          </p:cNvPr>
          <p:cNvSpPr/>
          <p:nvPr/>
        </p:nvSpPr>
        <p:spPr>
          <a:xfrm>
            <a:off x="22438320" y="19278600"/>
            <a:ext cx="10480083" cy="685800"/>
          </a:xfrm>
          <a:prstGeom prst="rect">
            <a:avLst/>
          </a:prstGeom>
          <a:solidFill>
            <a:schemeClr val="tx1"/>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fr-FR" sz="4400" b="1" dirty="0">
                <a:solidFill>
                  <a:schemeClr val="bg1"/>
                </a:solidFill>
              </a:rPr>
              <a:t>LE PROBLÈME DE L'ÉTHIQUE :</a:t>
            </a:r>
          </a:p>
        </p:txBody>
      </p:sp>
      <p:sp>
        <p:nvSpPr>
          <p:cNvPr id="41" name="Text Box 189">
            <a:extLst>
              <a:ext uri="{FF2B5EF4-FFF2-40B4-BE49-F238E27FC236}">
                <a16:creationId xmlns:a16="http://schemas.microsoft.com/office/drawing/2014/main" id="{089F9801-AAFF-47CB-A27B-30809E78B73A}"/>
              </a:ext>
            </a:extLst>
          </p:cNvPr>
          <p:cNvSpPr txBox="1">
            <a:spLocks noChangeArrowheads="1"/>
          </p:cNvSpPr>
          <p:nvPr/>
        </p:nvSpPr>
        <p:spPr bwMode="auto">
          <a:xfrm>
            <a:off x="11604175" y="22204578"/>
            <a:ext cx="10480082" cy="7894422"/>
          </a:xfrm>
          <a:prstGeom prst="rect">
            <a:avLst/>
          </a:prstGeom>
          <a:solidFill>
            <a:schemeClr val="tx2">
              <a:lumMod val="60000"/>
              <a:lumOff val="40000"/>
            </a:schemeClr>
          </a:solidFill>
          <a:ln w="12700">
            <a:solidFill>
              <a:schemeClr val="accent1">
                <a:lumMod val="75000"/>
              </a:schemeClr>
            </a:solidFill>
          </a:ln>
          <a:effectLst/>
        </p:spPr>
        <p:txBody>
          <a:bodyPr wrap="square"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just"/>
            <a:r>
              <a:rPr lang="fr-FR" sz="4500" dirty="0"/>
              <a:t>Un espace sans règles? </a:t>
            </a:r>
          </a:p>
          <a:p>
            <a:pPr algn="just"/>
            <a:r>
              <a:rPr lang="fr-FR" sz="4500" dirty="0"/>
              <a:t> </a:t>
            </a:r>
          </a:p>
          <a:p>
            <a:pPr algn="just"/>
            <a:r>
              <a:rPr lang="fr-FR" sz="4500" dirty="0"/>
              <a:t>le problème de l'environnement (émissions de </a:t>
            </a:r>
            <a:r>
              <a:rPr lang="fr-FR" sz="4500" dirty="0" err="1"/>
              <a:t>gazs</a:t>
            </a:r>
            <a:r>
              <a:rPr lang="fr-FR" sz="4500" dirty="0"/>
              <a:t> à effets de serres (actuellement 4% des émissions sont dues au numérique))</a:t>
            </a:r>
          </a:p>
          <a:p>
            <a:pPr algn="just"/>
            <a:r>
              <a:rPr lang="fr-FR" sz="4500" dirty="0"/>
              <a:t>allégorie de notre monde/perte de repère </a:t>
            </a:r>
          </a:p>
          <a:p>
            <a:pPr algn="just"/>
            <a:r>
              <a:rPr lang="fr-FR" sz="4500" dirty="0"/>
              <a:t>aliénation du corps/évasion </a:t>
            </a:r>
          </a:p>
          <a:p>
            <a:pPr algn="just"/>
            <a:br>
              <a:rPr lang="fr-FR" sz="4500" dirty="0"/>
            </a:br>
            <a:endParaRPr lang="en-US" sz="4500" dirty="0">
              <a:latin typeface="Calibri" pitchFamily="34" charset="0"/>
            </a:endParaRPr>
          </a:p>
        </p:txBody>
      </p:sp>
      <p:sp>
        <p:nvSpPr>
          <p:cNvPr id="42" name="Text Box 189">
            <a:extLst>
              <a:ext uri="{FF2B5EF4-FFF2-40B4-BE49-F238E27FC236}">
                <a16:creationId xmlns:a16="http://schemas.microsoft.com/office/drawing/2014/main" id="{13F1E0CF-E6D1-4099-8F35-C91860C9B034}"/>
              </a:ext>
            </a:extLst>
          </p:cNvPr>
          <p:cNvSpPr txBox="1">
            <a:spLocks noChangeArrowheads="1"/>
          </p:cNvSpPr>
          <p:nvPr/>
        </p:nvSpPr>
        <p:spPr bwMode="auto">
          <a:xfrm>
            <a:off x="361817" y="9331810"/>
            <a:ext cx="10480082" cy="5816931"/>
          </a:xfrm>
          <a:prstGeom prst="rect">
            <a:avLst/>
          </a:prstGeom>
          <a:solidFill>
            <a:schemeClr val="tx2">
              <a:lumMod val="60000"/>
              <a:lumOff val="40000"/>
            </a:schemeClr>
          </a:solidFill>
          <a:ln w="12700">
            <a:solidFill>
              <a:schemeClr val="accent1">
                <a:lumMod val="75000"/>
              </a:schemeClr>
            </a:solidFill>
          </a:ln>
          <a:effectLst/>
        </p:spPr>
        <p:txBody>
          <a:bodyPr wrap="square"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marL="571500" indent="-571500">
              <a:buFont typeface="Arial" panose="020B0604020202020204" pitchFamily="34" charset="0"/>
              <a:buChar char="•"/>
            </a:pPr>
            <a:r>
              <a:rPr lang="fr-FR" sz="4500" dirty="0"/>
              <a:t>Une expérience virtuelle sociale complète. ex: méta plateforme de Facebook en 2021</a:t>
            </a:r>
          </a:p>
          <a:p>
            <a:pPr marL="571500" indent="-571500">
              <a:buFont typeface="Arial" panose="020B0604020202020204" pitchFamily="34" charset="0"/>
              <a:buChar char="•"/>
            </a:pPr>
            <a:r>
              <a:rPr lang="fr-FR" sz="4500" dirty="0"/>
              <a:t>se divertir/créer des liens/faciliter les échanges de manière totalement virtuelle</a:t>
            </a:r>
          </a:p>
          <a:p>
            <a:pPr marL="571500" indent="-571500">
              <a:buFont typeface="Arial" panose="020B0604020202020204" pitchFamily="34" charset="0"/>
              <a:buChar char="•"/>
            </a:pPr>
            <a:r>
              <a:rPr lang="fr-FR" sz="4500" dirty="0"/>
              <a:t>On y accède grâce à internet</a:t>
            </a:r>
            <a:endParaRPr lang="fr-FR" sz="4500" dirty="0">
              <a:latin typeface="Calibri" pitchFamily="34" charset="0"/>
            </a:endParaRPr>
          </a:p>
          <a:p>
            <a:pPr marL="571500" indent="-571500">
              <a:buFont typeface="Arial" panose="020B0604020202020204" pitchFamily="34" charset="0"/>
              <a:buChar char="•"/>
            </a:pPr>
            <a:endParaRPr lang="en-US" sz="4500" dirty="0">
              <a:latin typeface="Calibri" pitchFamily="34" charset="0"/>
            </a:endParaRPr>
          </a:p>
        </p:txBody>
      </p:sp>
    </p:spTree>
    <p:extLst>
      <p:ext uri="{BB962C8B-B14F-4D97-AF65-F5344CB8AC3E}">
        <p14:creationId xmlns:p14="http://schemas.microsoft.com/office/powerpoint/2010/main" val="3202718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4" name="Text Box 122">
            <a:extLst>
              <a:ext uri="{FF2B5EF4-FFF2-40B4-BE49-F238E27FC236}">
                <a16:creationId xmlns:a16="http://schemas.microsoft.com/office/drawing/2014/main" id="{22EB1BB1-04F4-4EA6-BA86-B7A86A9DCD0F}"/>
              </a:ext>
            </a:extLst>
          </p:cNvPr>
          <p:cNvSpPr txBox="1">
            <a:spLocks noChangeArrowheads="1"/>
          </p:cNvSpPr>
          <p:nvPr/>
        </p:nvSpPr>
        <p:spPr bwMode="auto">
          <a:xfrm>
            <a:off x="5486400" y="111990"/>
            <a:ext cx="21945600" cy="17080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7137" tIns="342842" rIns="137137" bIns="342842"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6600" b="1" dirty="0">
                <a:solidFill>
                  <a:schemeClr val="bg1"/>
                </a:solidFill>
                <a:latin typeface="+mn-lt"/>
              </a:rPr>
              <a:t>Comment sera le future avec </a:t>
            </a:r>
            <a:r>
              <a:rPr lang="en-US" sz="6600" b="1" dirty="0" err="1">
                <a:solidFill>
                  <a:schemeClr val="bg1"/>
                </a:solidFill>
                <a:latin typeface="+mn-lt"/>
              </a:rPr>
              <a:t>l’évolution</a:t>
            </a:r>
            <a:r>
              <a:rPr lang="en-US" sz="6600" b="1" dirty="0">
                <a:solidFill>
                  <a:schemeClr val="bg1"/>
                </a:solidFill>
                <a:latin typeface="+mn-lt"/>
              </a:rPr>
              <a:t> des metaverses</a:t>
            </a:r>
          </a:p>
        </p:txBody>
      </p:sp>
      <p:sp>
        <p:nvSpPr>
          <p:cNvPr id="7" name="TextBox 24">
            <a:extLst>
              <a:ext uri="{FF2B5EF4-FFF2-40B4-BE49-F238E27FC236}">
                <a16:creationId xmlns:a16="http://schemas.microsoft.com/office/drawing/2014/main" id="{01C64899-C519-428A-A454-E9ED7FC6752F}"/>
              </a:ext>
            </a:extLst>
          </p:cNvPr>
          <p:cNvSpPr txBox="1"/>
          <p:nvPr/>
        </p:nvSpPr>
        <p:spPr>
          <a:xfrm>
            <a:off x="1280160" y="29146502"/>
            <a:ext cx="1937494" cy="746346"/>
          </a:xfrm>
          <a:prstGeom prst="rect">
            <a:avLst/>
          </a:prstGeom>
          <a:noFill/>
        </p:spPr>
        <p:txBody>
          <a:bodyPr wrap="none" lIns="68568" tIns="34284" rIns="68568" bIns="34284" rtlCol="0">
            <a:spAutoFit/>
          </a:bodyPr>
          <a:lstStyle/>
          <a:p>
            <a:r>
              <a:rPr lang="en-US" sz="4400" b="1" dirty="0"/>
              <a:t>Contact</a:t>
            </a:r>
          </a:p>
        </p:txBody>
      </p:sp>
      <p:sp>
        <p:nvSpPr>
          <p:cNvPr id="8" name="TextBox 25">
            <a:extLst>
              <a:ext uri="{FF2B5EF4-FFF2-40B4-BE49-F238E27FC236}">
                <a16:creationId xmlns:a16="http://schemas.microsoft.com/office/drawing/2014/main" id="{99B7EB63-E1DC-405F-898F-7DD7CB9ABD2D}"/>
              </a:ext>
            </a:extLst>
          </p:cNvPr>
          <p:cNvSpPr txBox="1"/>
          <p:nvPr/>
        </p:nvSpPr>
        <p:spPr>
          <a:xfrm>
            <a:off x="16459200" y="30038039"/>
            <a:ext cx="14630400" cy="2194560"/>
          </a:xfrm>
          <a:prstGeom prst="rect">
            <a:avLst/>
          </a:prstGeom>
          <a:noFill/>
        </p:spPr>
        <p:txBody>
          <a:bodyPr wrap="square" lIns="68568" tIns="68568" rIns="68568" bIns="68568" numCol="1" spcCol="342842" rtlCol="0">
            <a:noAutofit/>
          </a:bodyPr>
          <a:lstStyle/>
          <a:p>
            <a:pPr marL="342842" indent="-342842">
              <a:buFont typeface="+mj-lt"/>
              <a:buAutoNum type="arabicPeriod"/>
            </a:pPr>
            <a:r>
              <a:rPr lang="en-US" sz="1400" dirty="0"/>
              <a:t> </a:t>
            </a:r>
          </a:p>
          <a:p>
            <a:pPr marL="342842" indent="-342842">
              <a:buFont typeface="+mj-lt"/>
              <a:buAutoNum type="arabicPeriod"/>
            </a:pPr>
            <a:r>
              <a:rPr lang="en-US" sz="1400" dirty="0"/>
              <a:t> </a:t>
            </a:r>
          </a:p>
          <a:p>
            <a:pPr marL="342842" indent="-342842">
              <a:buFont typeface="+mj-lt"/>
              <a:buAutoNum type="arabicPeriod"/>
            </a:pPr>
            <a:r>
              <a:rPr lang="en-US" sz="1400" dirty="0"/>
              <a:t> </a:t>
            </a:r>
          </a:p>
          <a:p>
            <a:pPr marL="342842" indent="-342842">
              <a:buFont typeface="+mj-lt"/>
              <a:buAutoNum type="arabicPeriod"/>
            </a:pPr>
            <a:r>
              <a:rPr lang="en-US" sz="1400" dirty="0"/>
              <a:t> </a:t>
            </a:r>
          </a:p>
          <a:p>
            <a:pPr marL="342842" indent="-342842">
              <a:buFont typeface="+mj-lt"/>
              <a:buAutoNum type="arabicPeriod"/>
            </a:pPr>
            <a:r>
              <a:rPr lang="en-US" sz="1400" dirty="0"/>
              <a:t> </a:t>
            </a:r>
          </a:p>
          <a:p>
            <a:pPr marL="342842" indent="-342842">
              <a:buFont typeface="+mj-lt"/>
              <a:buAutoNum type="arabicPeriod"/>
            </a:pPr>
            <a:r>
              <a:rPr lang="en-US" sz="1400" dirty="0"/>
              <a:t> </a:t>
            </a:r>
          </a:p>
          <a:p>
            <a:pPr marL="342842" indent="-342842">
              <a:buFont typeface="+mj-lt"/>
              <a:buAutoNum type="arabicPeriod"/>
            </a:pPr>
            <a:r>
              <a:rPr lang="en-US" sz="1400" dirty="0"/>
              <a:t> </a:t>
            </a:r>
          </a:p>
          <a:p>
            <a:pPr marL="342842" indent="-342842">
              <a:buFont typeface="+mj-lt"/>
              <a:buAutoNum type="arabicPeriod"/>
            </a:pPr>
            <a:r>
              <a:rPr lang="en-US" sz="1400" dirty="0"/>
              <a:t> </a:t>
            </a:r>
          </a:p>
          <a:p>
            <a:pPr marL="342842" indent="-342842">
              <a:buFont typeface="+mj-lt"/>
              <a:buAutoNum type="arabicPeriod"/>
            </a:pPr>
            <a:r>
              <a:rPr lang="en-US" sz="1400" dirty="0"/>
              <a:t> </a:t>
            </a:r>
          </a:p>
          <a:p>
            <a:pPr marL="342842" indent="-342842">
              <a:buFont typeface="+mj-lt"/>
              <a:buAutoNum type="arabicPeriod"/>
            </a:pPr>
            <a:r>
              <a:rPr lang="en-US" sz="1400" dirty="0"/>
              <a:t>  </a:t>
            </a:r>
          </a:p>
          <a:p>
            <a:pPr marL="342842" indent="-342842">
              <a:buFont typeface="+mj-lt"/>
              <a:buAutoNum type="arabicPeriod"/>
            </a:pPr>
            <a:endParaRPr lang="en-US" sz="1400" dirty="0"/>
          </a:p>
        </p:txBody>
      </p:sp>
      <p:sp>
        <p:nvSpPr>
          <p:cNvPr id="9" name="TextBox 26">
            <a:extLst>
              <a:ext uri="{FF2B5EF4-FFF2-40B4-BE49-F238E27FC236}">
                <a16:creationId xmlns:a16="http://schemas.microsoft.com/office/drawing/2014/main" id="{4E6D4837-F10B-4E27-B0A4-75E937DC7E4E}"/>
              </a:ext>
            </a:extLst>
          </p:cNvPr>
          <p:cNvSpPr txBox="1"/>
          <p:nvPr/>
        </p:nvSpPr>
        <p:spPr>
          <a:xfrm>
            <a:off x="16459202" y="29146502"/>
            <a:ext cx="2703473" cy="746346"/>
          </a:xfrm>
          <a:prstGeom prst="rect">
            <a:avLst/>
          </a:prstGeom>
          <a:noFill/>
        </p:spPr>
        <p:txBody>
          <a:bodyPr wrap="none" lIns="68568" tIns="34284" rIns="68568" bIns="34284" rtlCol="0">
            <a:spAutoFit/>
          </a:bodyPr>
          <a:lstStyle/>
          <a:p>
            <a:r>
              <a:rPr lang="en-US" sz="4400" b="1" dirty="0"/>
              <a:t>References</a:t>
            </a:r>
          </a:p>
        </p:txBody>
      </p:sp>
      <p:sp>
        <p:nvSpPr>
          <p:cNvPr id="25" name="Text Box 180">
            <a:extLst>
              <a:ext uri="{FF2B5EF4-FFF2-40B4-BE49-F238E27FC236}">
                <a16:creationId xmlns:a16="http://schemas.microsoft.com/office/drawing/2014/main" id="{EAE81956-84D9-408C-A582-2AF647A87F12}"/>
              </a:ext>
            </a:extLst>
          </p:cNvPr>
          <p:cNvSpPr txBox="1">
            <a:spLocks noChangeArrowheads="1"/>
          </p:cNvSpPr>
          <p:nvPr/>
        </p:nvSpPr>
        <p:spPr bwMode="auto">
          <a:xfrm>
            <a:off x="1567546" y="27717751"/>
            <a:ext cx="3847824" cy="4385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568" tIns="34284" rIns="68568" bIns="34284">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Figure 1.</a:t>
            </a:r>
            <a:r>
              <a:rPr lang="en-US" sz="2400" dirty="0">
                <a:latin typeface="Calibri" pitchFamily="34" charset="0"/>
              </a:rPr>
              <a:t> Label in 24pt Calibri.</a:t>
            </a:r>
          </a:p>
        </p:txBody>
      </p:sp>
      <p:sp>
        <p:nvSpPr>
          <p:cNvPr id="26" name="Text Box 181">
            <a:extLst>
              <a:ext uri="{FF2B5EF4-FFF2-40B4-BE49-F238E27FC236}">
                <a16:creationId xmlns:a16="http://schemas.microsoft.com/office/drawing/2014/main" id="{1710F5FD-6C70-48B0-B807-DC5F436A867F}"/>
              </a:ext>
            </a:extLst>
          </p:cNvPr>
          <p:cNvSpPr txBox="1">
            <a:spLocks noChangeArrowheads="1"/>
          </p:cNvSpPr>
          <p:nvPr/>
        </p:nvSpPr>
        <p:spPr bwMode="auto">
          <a:xfrm>
            <a:off x="6596746" y="27717751"/>
            <a:ext cx="3847824" cy="4385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568" tIns="34284" rIns="68568" bIns="34284">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Figure 2.</a:t>
            </a:r>
            <a:r>
              <a:rPr lang="en-US" sz="2400" dirty="0">
                <a:latin typeface="Calibri" pitchFamily="34" charset="0"/>
              </a:rPr>
              <a:t> Label in 24pt Calibri.</a:t>
            </a:r>
          </a:p>
        </p:txBody>
      </p:sp>
      <p:pic>
        <p:nvPicPr>
          <p:cNvPr id="30" name="Espace réservé du contenu 34">
            <a:extLst>
              <a:ext uri="{FF2B5EF4-FFF2-40B4-BE49-F238E27FC236}">
                <a16:creationId xmlns:a16="http://schemas.microsoft.com/office/drawing/2014/main" id="{8F7A9EA7-E227-4396-A6D1-5D6ED8B9BCF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304490" y="1107122"/>
            <a:ext cx="3333750" cy="1425821"/>
          </a:xfrm>
          <a:prstGeom prst="rect">
            <a:avLst/>
          </a:prstGeom>
          <a:effectLst>
            <a:softEdge rad="228600"/>
          </a:effectLst>
          <a:scene3d>
            <a:camera prst="isometricOffAxis1Right"/>
            <a:lightRig rig="threePt" dir="t"/>
          </a:scene3d>
        </p:spPr>
      </p:pic>
      <p:sp>
        <p:nvSpPr>
          <p:cNvPr id="24" name="TextBox 24">
            <a:extLst>
              <a:ext uri="{FF2B5EF4-FFF2-40B4-BE49-F238E27FC236}">
                <a16:creationId xmlns:a16="http://schemas.microsoft.com/office/drawing/2014/main" id="{7DED8F8A-665D-40AA-A25C-A671B8CA3226}"/>
              </a:ext>
            </a:extLst>
          </p:cNvPr>
          <p:cNvSpPr txBox="1"/>
          <p:nvPr/>
        </p:nvSpPr>
        <p:spPr>
          <a:xfrm>
            <a:off x="1432560" y="29298902"/>
            <a:ext cx="1937494" cy="746346"/>
          </a:xfrm>
          <a:prstGeom prst="rect">
            <a:avLst/>
          </a:prstGeom>
          <a:noFill/>
        </p:spPr>
        <p:txBody>
          <a:bodyPr wrap="none" lIns="68568" tIns="34284" rIns="68568" bIns="34284" rtlCol="0">
            <a:spAutoFit/>
          </a:bodyPr>
          <a:lstStyle/>
          <a:p>
            <a:r>
              <a:rPr lang="en-US" sz="4400" b="1" dirty="0"/>
              <a:t>Contact</a:t>
            </a:r>
          </a:p>
        </p:txBody>
      </p:sp>
      <p:sp>
        <p:nvSpPr>
          <p:cNvPr id="27" name="TextBox 25">
            <a:extLst>
              <a:ext uri="{FF2B5EF4-FFF2-40B4-BE49-F238E27FC236}">
                <a16:creationId xmlns:a16="http://schemas.microsoft.com/office/drawing/2014/main" id="{39A0D3F2-F54B-4903-858F-26B3F79735C3}"/>
              </a:ext>
            </a:extLst>
          </p:cNvPr>
          <p:cNvSpPr txBox="1"/>
          <p:nvPr/>
        </p:nvSpPr>
        <p:spPr>
          <a:xfrm>
            <a:off x="16611600" y="30190439"/>
            <a:ext cx="14630400" cy="2194560"/>
          </a:xfrm>
          <a:prstGeom prst="rect">
            <a:avLst/>
          </a:prstGeom>
          <a:noFill/>
        </p:spPr>
        <p:txBody>
          <a:bodyPr wrap="square" lIns="68568" tIns="68568" rIns="68568" bIns="68568" numCol="1" spcCol="342842" rtlCol="0">
            <a:noAutofit/>
          </a:bodyPr>
          <a:lstStyle/>
          <a:p>
            <a:pPr marL="342842" indent="-342842">
              <a:buFont typeface="+mj-lt"/>
              <a:buAutoNum type="arabicPeriod"/>
            </a:pPr>
            <a:r>
              <a:rPr lang="en-US" sz="1400" dirty="0"/>
              <a:t> </a:t>
            </a:r>
          </a:p>
          <a:p>
            <a:pPr marL="342842" indent="-342842">
              <a:buFont typeface="+mj-lt"/>
              <a:buAutoNum type="arabicPeriod"/>
            </a:pPr>
            <a:r>
              <a:rPr lang="en-US" sz="1400" dirty="0"/>
              <a:t> </a:t>
            </a:r>
          </a:p>
          <a:p>
            <a:pPr marL="342842" indent="-342842">
              <a:buFont typeface="+mj-lt"/>
              <a:buAutoNum type="arabicPeriod"/>
            </a:pPr>
            <a:r>
              <a:rPr lang="en-US" sz="1400" dirty="0"/>
              <a:t> </a:t>
            </a:r>
          </a:p>
          <a:p>
            <a:pPr marL="342842" indent="-342842">
              <a:buFont typeface="+mj-lt"/>
              <a:buAutoNum type="arabicPeriod"/>
            </a:pPr>
            <a:r>
              <a:rPr lang="en-US" sz="1400" dirty="0"/>
              <a:t> </a:t>
            </a:r>
          </a:p>
          <a:p>
            <a:pPr marL="342842" indent="-342842">
              <a:buFont typeface="+mj-lt"/>
              <a:buAutoNum type="arabicPeriod"/>
            </a:pPr>
            <a:r>
              <a:rPr lang="en-US" sz="1400" dirty="0"/>
              <a:t> </a:t>
            </a:r>
          </a:p>
          <a:p>
            <a:pPr marL="342842" indent="-342842">
              <a:buFont typeface="+mj-lt"/>
              <a:buAutoNum type="arabicPeriod"/>
            </a:pPr>
            <a:r>
              <a:rPr lang="en-US" sz="1400" dirty="0"/>
              <a:t> </a:t>
            </a:r>
          </a:p>
          <a:p>
            <a:pPr marL="342842" indent="-342842">
              <a:buFont typeface="+mj-lt"/>
              <a:buAutoNum type="arabicPeriod"/>
            </a:pPr>
            <a:r>
              <a:rPr lang="en-US" sz="1400" dirty="0"/>
              <a:t> </a:t>
            </a:r>
          </a:p>
          <a:p>
            <a:pPr marL="342842" indent="-342842">
              <a:buFont typeface="+mj-lt"/>
              <a:buAutoNum type="arabicPeriod"/>
            </a:pPr>
            <a:r>
              <a:rPr lang="en-US" sz="1400" dirty="0"/>
              <a:t> </a:t>
            </a:r>
          </a:p>
          <a:p>
            <a:pPr marL="342842" indent="-342842">
              <a:buFont typeface="+mj-lt"/>
              <a:buAutoNum type="arabicPeriod"/>
            </a:pPr>
            <a:r>
              <a:rPr lang="en-US" sz="1400" dirty="0"/>
              <a:t> </a:t>
            </a:r>
          </a:p>
          <a:p>
            <a:pPr marL="342842" indent="-342842">
              <a:buFont typeface="+mj-lt"/>
              <a:buAutoNum type="arabicPeriod"/>
            </a:pPr>
            <a:r>
              <a:rPr lang="en-US" sz="1400" dirty="0"/>
              <a:t>  </a:t>
            </a:r>
          </a:p>
          <a:p>
            <a:pPr marL="342842" indent="-342842">
              <a:buFont typeface="+mj-lt"/>
              <a:buAutoNum type="arabicPeriod"/>
            </a:pPr>
            <a:endParaRPr lang="en-US" sz="1400" dirty="0"/>
          </a:p>
        </p:txBody>
      </p:sp>
      <p:sp>
        <p:nvSpPr>
          <p:cNvPr id="28" name="TextBox 26">
            <a:extLst>
              <a:ext uri="{FF2B5EF4-FFF2-40B4-BE49-F238E27FC236}">
                <a16:creationId xmlns:a16="http://schemas.microsoft.com/office/drawing/2014/main" id="{8A7C1D7C-DB60-4832-80E0-3362F1C47AF3}"/>
              </a:ext>
            </a:extLst>
          </p:cNvPr>
          <p:cNvSpPr txBox="1"/>
          <p:nvPr/>
        </p:nvSpPr>
        <p:spPr>
          <a:xfrm>
            <a:off x="16611602" y="29298902"/>
            <a:ext cx="2703473" cy="746346"/>
          </a:xfrm>
          <a:prstGeom prst="rect">
            <a:avLst/>
          </a:prstGeom>
          <a:noFill/>
        </p:spPr>
        <p:txBody>
          <a:bodyPr wrap="none" lIns="68568" tIns="34284" rIns="68568" bIns="34284" rtlCol="0">
            <a:spAutoFit/>
          </a:bodyPr>
          <a:lstStyle/>
          <a:p>
            <a:r>
              <a:rPr lang="en-US" sz="4400" b="1" dirty="0"/>
              <a:t>References</a:t>
            </a:r>
          </a:p>
        </p:txBody>
      </p:sp>
      <p:sp>
        <p:nvSpPr>
          <p:cNvPr id="31" name="Text Box 189">
            <a:extLst>
              <a:ext uri="{FF2B5EF4-FFF2-40B4-BE49-F238E27FC236}">
                <a16:creationId xmlns:a16="http://schemas.microsoft.com/office/drawing/2014/main" id="{FE8E6FB3-2CFE-48BA-8BCC-362867858846}"/>
              </a:ext>
            </a:extLst>
          </p:cNvPr>
          <p:cNvSpPr txBox="1">
            <a:spLocks noChangeArrowheads="1"/>
          </p:cNvSpPr>
          <p:nvPr/>
        </p:nvSpPr>
        <p:spPr bwMode="auto">
          <a:xfrm>
            <a:off x="1432560" y="8092427"/>
            <a:ext cx="9692640" cy="6309373"/>
          </a:xfrm>
          <a:prstGeom prst="rect">
            <a:avLst/>
          </a:prstGeom>
          <a:solidFill>
            <a:schemeClr val="bg1"/>
          </a:solidFill>
          <a:ln w="12700">
            <a:solidFill>
              <a:schemeClr val="accent1">
                <a:lumMod val="75000"/>
              </a:schemeClr>
            </a:solidFill>
          </a:ln>
          <a:effectLst/>
        </p:spPr>
        <p:txBody>
          <a:bodyPr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800" dirty="0">
                <a:latin typeface="Calibri" pitchFamily="34" charset="0"/>
              </a:rPr>
              <a:t>Click here to insert your Abstract text. Type it in or copy and paste from your Word document or other source.</a:t>
            </a:r>
          </a:p>
          <a:p>
            <a:pPr eaLnBrk="1" hangingPunct="1"/>
            <a:endParaRPr lang="en-US" sz="2800" dirty="0">
              <a:latin typeface="Calibri" pitchFamily="34" charset="0"/>
            </a:endParaRPr>
          </a:p>
          <a:p>
            <a:pPr eaLnBrk="1" hangingPunct="1"/>
            <a:r>
              <a:rPr lang="en-US" sz="2800" dirty="0">
                <a:latin typeface="Calibri" pitchFamily="34" charset="0"/>
              </a:rPr>
              <a:t>This text box will automatically re-size to your text. To turn off that feature, right click inside this box and go to </a:t>
            </a:r>
            <a:r>
              <a:rPr lang="en-US" sz="2800" b="1" dirty="0">
                <a:latin typeface="Calibri" pitchFamily="34" charset="0"/>
              </a:rPr>
              <a:t>Format Shape, Text Box, Autofit</a:t>
            </a:r>
            <a:r>
              <a:rPr lang="en-US" sz="2800" dirty="0">
                <a:latin typeface="Calibri" pitchFamily="34" charset="0"/>
              </a:rPr>
              <a:t>, and select the “Do Not Autofit” radio button.</a:t>
            </a:r>
          </a:p>
          <a:p>
            <a:pPr eaLnBrk="1" hangingPunct="1"/>
            <a:endParaRPr lang="en-US" sz="2800" dirty="0">
              <a:latin typeface="Calibri" pitchFamily="34" charset="0"/>
            </a:endParaRPr>
          </a:p>
          <a:p>
            <a:pPr eaLnBrk="1" hangingPunct="1"/>
            <a:r>
              <a:rPr lang="en-US" sz="2800" dirty="0">
                <a:latin typeface="Calibri" pitchFamily="34" charset="0"/>
              </a:rPr>
              <a:t>To change the font style of this text box: Click on the border once to highlight the entire text box, then select a different font or font size that suits you. This text is Calibri 28pt and is easily read up to 4 feet away on a 36x36 poster.</a:t>
            </a:r>
          </a:p>
          <a:p>
            <a:pPr eaLnBrk="1" hangingPunct="1"/>
            <a:endParaRPr lang="en-US" sz="2800" dirty="0">
              <a:latin typeface="Calibri" pitchFamily="34" charset="0"/>
            </a:endParaRPr>
          </a:p>
          <a:p>
            <a:pPr eaLnBrk="1" hangingPunct="1"/>
            <a:r>
              <a:rPr lang="en-US" sz="2800" dirty="0">
                <a:latin typeface="Calibri" pitchFamily="34" charset="0"/>
              </a:rPr>
              <a:t>Zoom out to 100% to preview what this will look like on your printed poster.</a:t>
            </a:r>
          </a:p>
        </p:txBody>
      </p:sp>
      <p:sp>
        <p:nvSpPr>
          <p:cNvPr id="32" name="Rectangle 31">
            <a:extLst>
              <a:ext uri="{FF2B5EF4-FFF2-40B4-BE49-F238E27FC236}">
                <a16:creationId xmlns:a16="http://schemas.microsoft.com/office/drawing/2014/main" id="{274162DF-679B-41FE-9901-59F000EFA3E4}"/>
              </a:ext>
            </a:extLst>
          </p:cNvPr>
          <p:cNvSpPr/>
          <p:nvPr/>
        </p:nvSpPr>
        <p:spPr>
          <a:xfrm>
            <a:off x="1432560" y="7391400"/>
            <a:ext cx="9692640" cy="685800"/>
          </a:xfrm>
          <a:prstGeom prst="rect">
            <a:avLst/>
          </a:prstGeom>
          <a:solidFill>
            <a:srgbClr val="FFC000"/>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a:solidFill>
                  <a:schemeClr val="tx1"/>
                </a:solidFill>
              </a:rPr>
              <a:t>Abstract</a:t>
            </a:r>
          </a:p>
        </p:txBody>
      </p:sp>
      <p:sp>
        <p:nvSpPr>
          <p:cNvPr id="33" name="Text Box 194">
            <a:extLst>
              <a:ext uri="{FF2B5EF4-FFF2-40B4-BE49-F238E27FC236}">
                <a16:creationId xmlns:a16="http://schemas.microsoft.com/office/drawing/2014/main" id="{D43F89EE-D011-45FB-9E2E-7307AD479B3B}"/>
              </a:ext>
            </a:extLst>
          </p:cNvPr>
          <p:cNvSpPr txBox="1">
            <a:spLocks noChangeArrowheads="1"/>
          </p:cNvSpPr>
          <p:nvPr/>
        </p:nvSpPr>
        <p:spPr bwMode="auto">
          <a:xfrm>
            <a:off x="11765280" y="24047278"/>
            <a:ext cx="9692640" cy="8032922"/>
          </a:xfrm>
          <a:prstGeom prst="rect">
            <a:avLst/>
          </a:prstGeom>
          <a:solidFill>
            <a:schemeClr val="bg1"/>
          </a:solidFill>
          <a:ln w="12700">
            <a:solidFill>
              <a:schemeClr val="accent1">
                <a:lumMod val="75000"/>
              </a:schemeClr>
            </a:solidFill>
          </a:ln>
          <a:effectLst/>
        </p:spPr>
        <p:txBody>
          <a:bodyPr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800" dirty="0">
                <a:latin typeface="Calibri" pitchFamily="34" charset="0"/>
              </a:rPr>
              <a:t>Click here to insert your Results text. Type it in or copy and paste from your Word document or other source.</a:t>
            </a:r>
          </a:p>
          <a:p>
            <a:pPr eaLnBrk="1" hangingPunct="1"/>
            <a:endParaRPr lang="en-US" sz="2800" dirty="0">
              <a:latin typeface="Calibri" pitchFamily="34" charset="0"/>
            </a:endParaRPr>
          </a:p>
          <a:p>
            <a:pPr eaLnBrk="1" hangingPunct="1"/>
            <a:r>
              <a:rPr lang="en-US" sz="2800" dirty="0">
                <a:latin typeface="Calibri" pitchFamily="34" charset="0"/>
              </a:rPr>
              <a:t>This text box will automatically re-size to your text. To turn off that feature, right click inside this box and go to </a:t>
            </a:r>
            <a:r>
              <a:rPr lang="en-US" sz="2800" b="1" dirty="0">
                <a:latin typeface="Calibri" pitchFamily="34" charset="0"/>
              </a:rPr>
              <a:t>Format Shape, Text Box, Autofit</a:t>
            </a:r>
            <a:r>
              <a:rPr lang="en-US" sz="2800" dirty="0">
                <a:latin typeface="Calibri" pitchFamily="34" charset="0"/>
              </a:rPr>
              <a:t>, and select the “Do Not Autofit” radio button.</a:t>
            </a:r>
          </a:p>
          <a:p>
            <a:pPr eaLnBrk="1" hangingPunct="1"/>
            <a:endParaRPr lang="en-US" sz="2800" dirty="0">
              <a:latin typeface="Calibri" pitchFamily="34" charset="0"/>
            </a:endParaRPr>
          </a:p>
          <a:p>
            <a:pPr eaLnBrk="1" hangingPunct="1"/>
            <a:r>
              <a:rPr lang="en-US" sz="2800" dirty="0">
                <a:latin typeface="Calibri" pitchFamily="34" charset="0"/>
              </a:rPr>
              <a:t>To change the font style of this text box: Click on the border once to highlight the entire text box, then select a different font or font size that suits you. This text is Calibri 28pt and is easily read up to 4 feet away on a 36x36 poster.</a:t>
            </a:r>
          </a:p>
          <a:p>
            <a:pPr eaLnBrk="1" hangingPunct="1"/>
            <a:endParaRPr lang="en-US" sz="2800" dirty="0">
              <a:latin typeface="Calibri" pitchFamily="34" charset="0"/>
            </a:endParaRPr>
          </a:p>
          <a:p>
            <a:pPr eaLnBrk="1" hangingPunct="1"/>
            <a:r>
              <a:rPr lang="en-US" sz="2800" dirty="0">
                <a:latin typeface="Calibri" pitchFamily="34" charset="0"/>
              </a:rPr>
              <a:t>Zoom out to 100% to preview what this will look like on your printed poster.</a:t>
            </a:r>
          </a:p>
          <a:p>
            <a:pPr eaLnBrk="1" hangingPunct="1"/>
            <a:endParaRPr lang="en-US" sz="2800" dirty="0">
              <a:latin typeface="Calibri" pitchFamily="34" charset="0"/>
            </a:endParaRPr>
          </a:p>
          <a:p>
            <a:pPr eaLnBrk="1" hangingPunct="1"/>
            <a:r>
              <a:rPr lang="en-US" sz="2800" dirty="0">
                <a:latin typeface="Calibri" pitchFamily="34" charset="0"/>
              </a:rPr>
              <a:t>Speaking of Results, yours will look better if you remember to run a spell-check on your poster! After you’ve added your content click on </a:t>
            </a:r>
            <a:r>
              <a:rPr lang="en-US" sz="2800" b="1" dirty="0">
                <a:latin typeface="Calibri" pitchFamily="34" charset="0"/>
              </a:rPr>
              <a:t>Review</a:t>
            </a:r>
            <a:r>
              <a:rPr lang="en-US" sz="2800" dirty="0">
                <a:latin typeface="Calibri" pitchFamily="34" charset="0"/>
              </a:rPr>
              <a:t>, </a:t>
            </a:r>
            <a:r>
              <a:rPr lang="en-US" sz="2800" b="1" dirty="0">
                <a:latin typeface="Calibri" pitchFamily="34" charset="0"/>
              </a:rPr>
              <a:t>Spelling</a:t>
            </a:r>
            <a:r>
              <a:rPr lang="en-US" sz="2800" dirty="0">
                <a:latin typeface="Calibri" pitchFamily="34" charset="0"/>
              </a:rPr>
              <a:t>, or press F7.</a:t>
            </a:r>
          </a:p>
        </p:txBody>
      </p:sp>
      <p:sp>
        <p:nvSpPr>
          <p:cNvPr id="34" name="Rectangle 33">
            <a:extLst>
              <a:ext uri="{FF2B5EF4-FFF2-40B4-BE49-F238E27FC236}">
                <a16:creationId xmlns:a16="http://schemas.microsoft.com/office/drawing/2014/main" id="{6BFAE3AA-018A-4BA3-B424-B32BF68704F5}"/>
              </a:ext>
            </a:extLst>
          </p:cNvPr>
          <p:cNvSpPr/>
          <p:nvPr/>
        </p:nvSpPr>
        <p:spPr>
          <a:xfrm>
            <a:off x="1432560" y="16535400"/>
            <a:ext cx="9692640" cy="685800"/>
          </a:xfrm>
          <a:prstGeom prst="rect">
            <a:avLst/>
          </a:prstGeom>
          <a:solidFill>
            <a:schemeClr val="tx1"/>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a:solidFill>
                  <a:schemeClr val="bg1"/>
                </a:solidFill>
              </a:rPr>
              <a:t>Introduction</a:t>
            </a:r>
          </a:p>
        </p:txBody>
      </p:sp>
      <p:sp>
        <p:nvSpPr>
          <p:cNvPr id="35" name="Text Box 192">
            <a:extLst>
              <a:ext uri="{FF2B5EF4-FFF2-40B4-BE49-F238E27FC236}">
                <a16:creationId xmlns:a16="http://schemas.microsoft.com/office/drawing/2014/main" id="{B3729234-8F08-4372-9728-B0ADA334BB30}"/>
              </a:ext>
            </a:extLst>
          </p:cNvPr>
          <p:cNvSpPr txBox="1">
            <a:spLocks noChangeArrowheads="1"/>
          </p:cNvSpPr>
          <p:nvPr/>
        </p:nvSpPr>
        <p:spPr bwMode="auto">
          <a:xfrm>
            <a:off x="11765280" y="5638800"/>
            <a:ext cx="9692640" cy="6309373"/>
          </a:xfrm>
          <a:prstGeom prst="rect">
            <a:avLst/>
          </a:prstGeom>
          <a:solidFill>
            <a:schemeClr val="bg1"/>
          </a:solidFill>
          <a:ln w="12700">
            <a:solidFill>
              <a:schemeClr val="accent1">
                <a:lumMod val="75000"/>
              </a:schemeClr>
            </a:solidFill>
          </a:ln>
          <a:effectLst/>
        </p:spPr>
        <p:txBody>
          <a:bodyPr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800" dirty="0">
                <a:latin typeface="Calibri" pitchFamily="34" charset="0"/>
              </a:rPr>
              <a:t>Click here to insert your Methods and Materials text. Type it in or copy and paste from your Word document or other source.</a:t>
            </a:r>
          </a:p>
          <a:p>
            <a:pPr eaLnBrk="1" hangingPunct="1"/>
            <a:endParaRPr lang="en-US" sz="2800" dirty="0">
              <a:latin typeface="Calibri" pitchFamily="34" charset="0"/>
            </a:endParaRPr>
          </a:p>
          <a:p>
            <a:pPr eaLnBrk="1" hangingPunct="1"/>
            <a:r>
              <a:rPr lang="en-US" sz="2800" dirty="0">
                <a:latin typeface="Calibri" pitchFamily="34" charset="0"/>
              </a:rPr>
              <a:t>This text box will automatically re-size to your text. To turn off that feature, right click inside this box and go to </a:t>
            </a:r>
            <a:r>
              <a:rPr lang="en-US" sz="2800" b="1" dirty="0">
                <a:latin typeface="Calibri" pitchFamily="34" charset="0"/>
              </a:rPr>
              <a:t>Format Shape, Text Box, Autofit</a:t>
            </a:r>
            <a:r>
              <a:rPr lang="en-US" sz="2800" dirty="0">
                <a:latin typeface="Calibri" pitchFamily="34" charset="0"/>
              </a:rPr>
              <a:t>, and select the “Do Not Autofit” radio button.</a:t>
            </a:r>
          </a:p>
          <a:p>
            <a:pPr eaLnBrk="1" hangingPunct="1"/>
            <a:endParaRPr lang="en-US" sz="2800" dirty="0">
              <a:latin typeface="Calibri" pitchFamily="34" charset="0"/>
            </a:endParaRPr>
          </a:p>
          <a:p>
            <a:pPr eaLnBrk="1" hangingPunct="1"/>
            <a:r>
              <a:rPr lang="en-US" sz="2800" dirty="0">
                <a:latin typeface="Calibri" pitchFamily="34" charset="0"/>
              </a:rPr>
              <a:t>To change the font style of this text box: Click on the border once to highlight the entire text box, then select a different font or font size that suits you. This text is Calibri 28pt and is easily read up to 4 feet away on a 36x36 poster.</a:t>
            </a:r>
          </a:p>
          <a:p>
            <a:pPr eaLnBrk="1" hangingPunct="1"/>
            <a:endParaRPr lang="en-US" sz="2800" dirty="0">
              <a:latin typeface="Calibri" pitchFamily="34" charset="0"/>
            </a:endParaRPr>
          </a:p>
          <a:p>
            <a:pPr eaLnBrk="1" hangingPunct="1"/>
            <a:r>
              <a:rPr lang="en-US" sz="2800" dirty="0">
                <a:latin typeface="Calibri" pitchFamily="34" charset="0"/>
              </a:rPr>
              <a:t>Zoom out to 100% to preview what this will look like on your printed poster.</a:t>
            </a:r>
          </a:p>
        </p:txBody>
      </p:sp>
      <p:sp>
        <p:nvSpPr>
          <p:cNvPr id="36" name="Rectangle 35">
            <a:extLst>
              <a:ext uri="{FF2B5EF4-FFF2-40B4-BE49-F238E27FC236}">
                <a16:creationId xmlns:a16="http://schemas.microsoft.com/office/drawing/2014/main" id="{B752428D-E2AE-463D-9F80-6ADA46262A42}"/>
              </a:ext>
            </a:extLst>
          </p:cNvPr>
          <p:cNvSpPr/>
          <p:nvPr/>
        </p:nvSpPr>
        <p:spPr>
          <a:xfrm>
            <a:off x="11765280" y="4953000"/>
            <a:ext cx="9692640" cy="685800"/>
          </a:xfrm>
          <a:prstGeom prst="rect">
            <a:avLst/>
          </a:prstGeom>
          <a:solidFill>
            <a:srgbClr val="00B050"/>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err="1">
                <a:solidFill>
                  <a:schemeClr val="tx1"/>
                </a:solidFill>
              </a:rPr>
              <a:t>Qu'est</a:t>
            </a:r>
            <a:r>
              <a:rPr lang="en-US" sz="4400" b="1" dirty="0">
                <a:solidFill>
                  <a:schemeClr val="tx1"/>
                </a:solidFill>
              </a:rPr>
              <a:t> </a:t>
            </a:r>
            <a:r>
              <a:rPr lang="en-US" sz="4400" b="1" dirty="0" err="1">
                <a:solidFill>
                  <a:schemeClr val="tx1"/>
                </a:solidFill>
              </a:rPr>
              <a:t>ce</a:t>
            </a:r>
            <a:r>
              <a:rPr lang="en-US" sz="4400" b="1" dirty="0">
                <a:solidFill>
                  <a:schemeClr val="tx1"/>
                </a:solidFill>
              </a:rPr>
              <a:t> que le metaverse </a:t>
            </a:r>
          </a:p>
        </p:txBody>
      </p:sp>
      <p:sp>
        <p:nvSpPr>
          <p:cNvPr id="37" name="Text Box 191">
            <a:extLst>
              <a:ext uri="{FF2B5EF4-FFF2-40B4-BE49-F238E27FC236}">
                <a16:creationId xmlns:a16="http://schemas.microsoft.com/office/drawing/2014/main" id="{BC193DC0-19C4-4D91-96CA-BB5907B5B69B}"/>
              </a:ext>
            </a:extLst>
          </p:cNvPr>
          <p:cNvSpPr txBox="1">
            <a:spLocks noChangeArrowheads="1"/>
          </p:cNvSpPr>
          <p:nvPr/>
        </p:nvSpPr>
        <p:spPr bwMode="auto">
          <a:xfrm>
            <a:off x="22098000" y="13525500"/>
            <a:ext cx="9692640" cy="6309373"/>
          </a:xfrm>
          <a:prstGeom prst="rect">
            <a:avLst/>
          </a:prstGeom>
          <a:solidFill>
            <a:schemeClr val="bg1"/>
          </a:solidFill>
          <a:ln w="12700">
            <a:solidFill>
              <a:schemeClr val="accent1">
                <a:lumMod val="75000"/>
              </a:schemeClr>
            </a:solidFill>
          </a:ln>
          <a:effectLst/>
        </p:spPr>
        <p:txBody>
          <a:bodyPr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800" dirty="0">
                <a:latin typeface="Calibri" pitchFamily="34" charset="0"/>
              </a:rPr>
              <a:t>Click here to insert your Discussion text. Type it in or copy and paste from your Word document or other source.</a:t>
            </a:r>
          </a:p>
          <a:p>
            <a:pPr eaLnBrk="1" hangingPunct="1"/>
            <a:endParaRPr lang="en-US" sz="2800" dirty="0">
              <a:latin typeface="Calibri" pitchFamily="34" charset="0"/>
            </a:endParaRPr>
          </a:p>
          <a:p>
            <a:pPr eaLnBrk="1" hangingPunct="1"/>
            <a:r>
              <a:rPr lang="en-US" sz="2800" dirty="0">
                <a:latin typeface="Calibri" pitchFamily="34" charset="0"/>
              </a:rPr>
              <a:t>This text box will automatically re-size to your text. To turn off that feature, right click inside this box and go to </a:t>
            </a:r>
            <a:r>
              <a:rPr lang="en-US" sz="2800" b="1" dirty="0">
                <a:latin typeface="Calibri" pitchFamily="34" charset="0"/>
              </a:rPr>
              <a:t>Format Shape, Text Box, Autofit</a:t>
            </a:r>
            <a:r>
              <a:rPr lang="en-US" sz="2800" dirty="0">
                <a:latin typeface="Calibri" pitchFamily="34" charset="0"/>
              </a:rPr>
              <a:t>, and select the “Do Not Autofit” radio button.</a:t>
            </a:r>
          </a:p>
          <a:p>
            <a:pPr eaLnBrk="1" hangingPunct="1"/>
            <a:endParaRPr lang="en-US" sz="2800" dirty="0">
              <a:latin typeface="Calibri" pitchFamily="34" charset="0"/>
            </a:endParaRPr>
          </a:p>
          <a:p>
            <a:pPr eaLnBrk="1" hangingPunct="1"/>
            <a:r>
              <a:rPr lang="en-US" sz="2800" dirty="0">
                <a:latin typeface="Calibri" pitchFamily="34" charset="0"/>
              </a:rPr>
              <a:t>To change the font style of this text box: Click on the border once to highlight the entire text box, then select a different font or font size that suits you. This text is Calibri 28pt and is easily read up to 4 feet away on a 36x36 poster.</a:t>
            </a:r>
          </a:p>
          <a:p>
            <a:pPr eaLnBrk="1" hangingPunct="1"/>
            <a:endParaRPr lang="en-US" sz="2800" dirty="0">
              <a:latin typeface="Calibri" pitchFamily="34" charset="0"/>
            </a:endParaRPr>
          </a:p>
          <a:p>
            <a:pPr eaLnBrk="1" hangingPunct="1"/>
            <a:r>
              <a:rPr lang="en-US" sz="2800" dirty="0">
                <a:latin typeface="Calibri" pitchFamily="34" charset="0"/>
              </a:rPr>
              <a:t>Zoom out to 100% to preview what this will look like on your printed poster.</a:t>
            </a:r>
          </a:p>
        </p:txBody>
      </p:sp>
      <p:sp>
        <p:nvSpPr>
          <p:cNvPr id="38" name="Rectangle 37">
            <a:extLst>
              <a:ext uri="{FF2B5EF4-FFF2-40B4-BE49-F238E27FC236}">
                <a16:creationId xmlns:a16="http://schemas.microsoft.com/office/drawing/2014/main" id="{16E69242-3485-4273-BA4A-54F141F39EA1}"/>
              </a:ext>
            </a:extLst>
          </p:cNvPr>
          <p:cNvSpPr/>
          <p:nvPr/>
        </p:nvSpPr>
        <p:spPr>
          <a:xfrm>
            <a:off x="22098000" y="12839700"/>
            <a:ext cx="9692640" cy="685800"/>
          </a:xfrm>
          <a:prstGeom prst="rect">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a:solidFill>
                  <a:schemeClr val="tx1"/>
                </a:solidFill>
              </a:rPr>
              <a:t>Discussion</a:t>
            </a:r>
          </a:p>
        </p:txBody>
      </p:sp>
      <p:sp>
        <p:nvSpPr>
          <p:cNvPr id="39" name="Text Box 193">
            <a:extLst>
              <a:ext uri="{FF2B5EF4-FFF2-40B4-BE49-F238E27FC236}">
                <a16:creationId xmlns:a16="http://schemas.microsoft.com/office/drawing/2014/main" id="{1F9591A5-AC9C-4562-B3B6-1B03A9BC16F3}"/>
              </a:ext>
            </a:extLst>
          </p:cNvPr>
          <p:cNvSpPr txBox="1">
            <a:spLocks noChangeArrowheads="1"/>
          </p:cNvSpPr>
          <p:nvPr/>
        </p:nvSpPr>
        <p:spPr bwMode="auto">
          <a:xfrm>
            <a:off x="22098000" y="21412200"/>
            <a:ext cx="9692640" cy="6309373"/>
          </a:xfrm>
          <a:prstGeom prst="rect">
            <a:avLst/>
          </a:prstGeom>
          <a:solidFill>
            <a:schemeClr val="bg1"/>
          </a:solidFill>
          <a:ln w="12700">
            <a:solidFill>
              <a:schemeClr val="accent1">
                <a:lumMod val="75000"/>
              </a:schemeClr>
            </a:solidFill>
          </a:ln>
          <a:effectLst/>
        </p:spPr>
        <p:txBody>
          <a:bodyPr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800" dirty="0">
                <a:latin typeface="Calibri" pitchFamily="34" charset="0"/>
              </a:rPr>
              <a:t>Click here to insert your Conclusions text. Type it in or copy and paste from your Word document or other source.</a:t>
            </a:r>
          </a:p>
          <a:p>
            <a:pPr eaLnBrk="1" hangingPunct="1"/>
            <a:endParaRPr lang="en-US" sz="2800" dirty="0">
              <a:latin typeface="Calibri" pitchFamily="34" charset="0"/>
            </a:endParaRPr>
          </a:p>
          <a:p>
            <a:pPr eaLnBrk="1" hangingPunct="1"/>
            <a:r>
              <a:rPr lang="en-US" sz="2800" dirty="0">
                <a:latin typeface="Calibri" pitchFamily="34" charset="0"/>
              </a:rPr>
              <a:t>This text box will automatically re-size to your text. To turn off that feature, right click inside this box and go to </a:t>
            </a:r>
            <a:r>
              <a:rPr lang="en-US" sz="2800" b="1" dirty="0">
                <a:latin typeface="Calibri" pitchFamily="34" charset="0"/>
              </a:rPr>
              <a:t>Format Shape, Text Box, Autofit</a:t>
            </a:r>
            <a:r>
              <a:rPr lang="en-US" sz="2800" dirty="0">
                <a:latin typeface="Calibri" pitchFamily="34" charset="0"/>
              </a:rPr>
              <a:t>, and select the “Do Not Autofit” radio button.</a:t>
            </a:r>
          </a:p>
          <a:p>
            <a:pPr eaLnBrk="1" hangingPunct="1"/>
            <a:endParaRPr lang="en-US" sz="2800" dirty="0">
              <a:latin typeface="Calibri" pitchFamily="34" charset="0"/>
            </a:endParaRPr>
          </a:p>
          <a:p>
            <a:pPr eaLnBrk="1" hangingPunct="1"/>
            <a:r>
              <a:rPr lang="en-US" sz="2800" dirty="0">
                <a:latin typeface="Calibri" pitchFamily="34" charset="0"/>
              </a:rPr>
              <a:t>To change the font style of this text box: Click on the border once to highlight the entire text box, then select a different font or font size that suits you. This text is Calibri 28pt and is easily read up to 4 feet away on a 36x36 poster.</a:t>
            </a:r>
          </a:p>
          <a:p>
            <a:pPr eaLnBrk="1" hangingPunct="1"/>
            <a:endParaRPr lang="en-US" sz="2800" dirty="0">
              <a:latin typeface="Calibri" pitchFamily="34" charset="0"/>
            </a:endParaRPr>
          </a:p>
          <a:p>
            <a:pPr eaLnBrk="1" hangingPunct="1"/>
            <a:r>
              <a:rPr lang="en-US" sz="2800" dirty="0">
                <a:latin typeface="Calibri" pitchFamily="34" charset="0"/>
              </a:rPr>
              <a:t>Zoom out to 100% to preview what this will look like on your printed poster.</a:t>
            </a:r>
          </a:p>
        </p:txBody>
      </p:sp>
      <p:sp>
        <p:nvSpPr>
          <p:cNvPr id="40" name="Rectangle 39">
            <a:extLst>
              <a:ext uri="{FF2B5EF4-FFF2-40B4-BE49-F238E27FC236}">
                <a16:creationId xmlns:a16="http://schemas.microsoft.com/office/drawing/2014/main" id="{BC8769A8-1D8B-4B33-94D4-EDA5A79F45E4}"/>
              </a:ext>
            </a:extLst>
          </p:cNvPr>
          <p:cNvSpPr/>
          <p:nvPr/>
        </p:nvSpPr>
        <p:spPr>
          <a:xfrm>
            <a:off x="22098000" y="20726400"/>
            <a:ext cx="9692640" cy="685800"/>
          </a:xfrm>
          <a:prstGeom prst="rect">
            <a:avLst/>
          </a:prstGeom>
          <a:solidFill>
            <a:srgbClr val="583466"/>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a:solidFill>
                  <a:schemeClr val="tx1"/>
                </a:solidFill>
              </a:rPr>
              <a:t>Conclusions</a:t>
            </a:r>
          </a:p>
        </p:txBody>
      </p:sp>
      <mc:AlternateContent xmlns:mc="http://schemas.openxmlformats.org/markup-compatibility/2006">
        <mc:Choice xmlns:a14="http://schemas.microsoft.com/office/drawing/2010/main" Requires="a14">
          <p:sp>
            <p:nvSpPr>
              <p:cNvPr id="41" name="Text Box 190">
                <a:extLst>
                  <a:ext uri="{FF2B5EF4-FFF2-40B4-BE49-F238E27FC236}">
                    <a16:creationId xmlns:a16="http://schemas.microsoft.com/office/drawing/2014/main" id="{51306CB0-8D33-43B6-BE24-2DE545964571}"/>
                  </a:ext>
                </a:extLst>
              </p:cNvPr>
              <p:cNvSpPr txBox="1">
                <a:spLocks noChangeArrowheads="1"/>
              </p:cNvSpPr>
              <p:nvPr/>
            </p:nvSpPr>
            <p:spPr bwMode="auto">
              <a:xfrm>
                <a:off x="1432560" y="17191829"/>
                <a:ext cx="9692640" cy="11078371"/>
              </a:xfrm>
              <a:prstGeom prst="rect">
                <a:avLst/>
              </a:prstGeom>
              <a:solidFill>
                <a:schemeClr val="bg1"/>
              </a:solidFill>
              <a:ln w="12700">
                <a:solidFill>
                  <a:schemeClr val="accent1">
                    <a:lumMod val="75000"/>
                  </a:schemeClr>
                </a:solidFill>
              </a:ln>
              <a:effectLst/>
            </p:spPr>
            <p:txBody>
              <a:bodyPr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800" dirty="0">
                    <a:solidFill>
                      <a:schemeClr val="tx1"/>
                    </a:solidFill>
                    <a:latin typeface="+mn-lt"/>
                  </a:rPr>
                  <a:t>Genigraphics® has provided this template to assist in preparation of a medical or scientific research poster. The dimensions are set to 36” high by 36” wide but prints can be scaled up or down in size to any dimension with a 1:1 aspect ratio. For example, if you order a 30” x 30” poster using this template, we will print the file at 83.3% of its original size. The most critical factor is that your template and poster dimensions must be proportional:</a:t>
                </a:r>
              </a:p>
              <a:p>
                <a:pPr eaLnBrk="1" hangingPunct="1"/>
                <a:endParaRPr lang="en-US" sz="2800" dirty="0">
                  <a:solidFill>
                    <a:schemeClr val="tx1"/>
                  </a:solidFill>
                  <a:latin typeface="+mn-lt"/>
                </a:endParaRPr>
              </a:p>
              <a:p>
                <a:pPr eaLnBrk="1" hangingPunct="1"/>
                <a14:m>
                  <m:oMathPara xmlns:m="http://schemas.openxmlformats.org/officeDocument/2006/math">
                    <m:oMathParaPr>
                      <m:jc m:val="centerGroup"/>
                    </m:oMathParaPr>
                    <m:oMath xmlns:m="http://schemas.openxmlformats.org/officeDocument/2006/math">
                      <m:box>
                        <m:boxPr>
                          <m:ctrlPr>
                            <a:rPr lang="en-US" sz="2800" i="1">
                              <a:solidFill>
                                <a:schemeClr val="tx1"/>
                              </a:solidFill>
                              <a:latin typeface="Cambria Math" panose="02040503050406030204" pitchFamily="18" charset="0"/>
                            </a:rPr>
                          </m:ctrlPr>
                        </m:boxPr>
                        <m:e>
                          <m:f>
                            <m:fPr>
                              <m:ctrlPr>
                                <a:rPr lang="en-US" sz="2800" i="1">
                                  <a:solidFill>
                                    <a:schemeClr val="tx1"/>
                                  </a:solidFill>
                                  <a:latin typeface="Cambria Math" panose="02040503050406030204" pitchFamily="18" charset="0"/>
                                </a:rPr>
                              </m:ctrlPr>
                            </m:fPr>
                            <m:num>
                              <m:r>
                                <a:rPr lang="en-US" sz="2800" b="0" i="1" smtClean="0">
                                  <a:solidFill>
                                    <a:schemeClr val="tx1"/>
                                  </a:solidFill>
                                  <a:latin typeface="Cambria Math"/>
                                </a:rPr>
                                <m:t>𝑡𝑒𝑚𝑝𝑙𝑎𝑡𝑒</m:t>
                              </m:r>
                              <m:r>
                                <a:rPr lang="en-US" sz="2800" b="0" i="1" smtClean="0">
                                  <a:solidFill>
                                    <a:schemeClr val="tx1"/>
                                  </a:solidFill>
                                  <a:latin typeface="Cambria Math"/>
                                </a:rPr>
                                <m:t> </m:t>
                              </m:r>
                              <m:r>
                                <a:rPr lang="en-US" sz="2800" b="0" i="1" smtClean="0">
                                  <a:solidFill>
                                    <a:schemeClr val="tx1"/>
                                  </a:solidFill>
                                  <a:latin typeface="Cambria Math"/>
                                </a:rPr>
                                <m:t>h𝑒𝑖𝑔h𝑡</m:t>
                              </m:r>
                            </m:num>
                            <m:den>
                              <m:r>
                                <a:rPr lang="en-US" sz="2800" b="0" i="1" smtClean="0">
                                  <a:solidFill>
                                    <a:schemeClr val="tx1"/>
                                  </a:solidFill>
                                  <a:latin typeface="Cambria Math"/>
                                </a:rPr>
                                <m:t>𝑡𝑒𝑚𝑝𝑙𝑎𝑡𝑒</m:t>
                              </m:r>
                              <m:r>
                                <a:rPr lang="en-US" sz="2800" b="0" i="1" smtClean="0">
                                  <a:solidFill>
                                    <a:schemeClr val="tx1"/>
                                  </a:solidFill>
                                  <a:latin typeface="Cambria Math"/>
                                </a:rPr>
                                <m:t> </m:t>
                              </m:r>
                              <m:r>
                                <a:rPr lang="en-US" sz="2800" b="0" i="1" smtClean="0">
                                  <a:solidFill>
                                    <a:schemeClr val="tx1"/>
                                  </a:solidFill>
                                  <a:latin typeface="Cambria Math"/>
                                </a:rPr>
                                <m:t>𝑤𝑖𝑑𝑡h</m:t>
                              </m:r>
                            </m:den>
                          </m:f>
                        </m:e>
                      </m:box>
                      <m:r>
                        <a:rPr lang="en-US" sz="2800" b="0" i="1" smtClean="0">
                          <a:solidFill>
                            <a:schemeClr val="tx1"/>
                          </a:solidFill>
                          <a:latin typeface="Cambria Math"/>
                        </a:rPr>
                        <m:t> = </m:t>
                      </m:r>
                      <m:box>
                        <m:boxPr>
                          <m:ctrlPr>
                            <a:rPr lang="en-US" sz="2800" i="1">
                              <a:solidFill>
                                <a:schemeClr val="tx1"/>
                              </a:solidFill>
                              <a:latin typeface="Cambria Math" panose="02040503050406030204" pitchFamily="18" charset="0"/>
                            </a:rPr>
                          </m:ctrlPr>
                        </m:boxPr>
                        <m:e>
                          <m:f>
                            <m:fPr>
                              <m:ctrlPr>
                                <a:rPr lang="en-US" sz="2800" i="1">
                                  <a:solidFill>
                                    <a:schemeClr val="tx1"/>
                                  </a:solidFill>
                                  <a:latin typeface="Cambria Math" panose="02040503050406030204" pitchFamily="18" charset="0"/>
                                </a:rPr>
                              </m:ctrlPr>
                            </m:fPr>
                            <m:num>
                              <m:r>
                                <a:rPr lang="en-US" sz="2800" b="0" i="1" smtClean="0">
                                  <a:solidFill>
                                    <a:schemeClr val="tx1"/>
                                  </a:solidFill>
                                  <a:latin typeface="Cambria Math"/>
                                </a:rPr>
                                <m:t>𝑑𝑒𝑠𝑖𝑟𝑒𝑑</m:t>
                              </m:r>
                              <m:r>
                                <a:rPr lang="en-US" sz="2800" b="0" i="1" smtClean="0">
                                  <a:solidFill>
                                    <a:schemeClr val="tx1"/>
                                  </a:solidFill>
                                  <a:latin typeface="Cambria Math"/>
                                </a:rPr>
                                <m:t> </m:t>
                              </m:r>
                              <m:r>
                                <a:rPr lang="en-US" sz="2800" b="0" i="1" smtClean="0">
                                  <a:solidFill>
                                    <a:schemeClr val="tx1"/>
                                  </a:solidFill>
                                  <a:latin typeface="Cambria Math"/>
                                </a:rPr>
                                <m:t>𝑝𝑟𝑖𝑛𝑡</m:t>
                              </m:r>
                              <m:r>
                                <a:rPr lang="en-US" sz="2800" b="0" i="1" smtClean="0">
                                  <a:solidFill>
                                    <a:schemeClr val="tx1"/>
                                  </a:solidFill>
                                  <a:latin typeface="Cambria Math"/>
                                </a:rPr>
                                <m:t> </m:t>
                              </m:r>
                              <m:r>
                                <a:rPr lang="en-US" sz="2800" b="0" i="1" smtClean="0">
                                  <a:solidFill>
                                    <a:schemeClr val="tx1"/>
                                  </a:solidFill>
                                  <a:latin typeface="Cambria Math"/>
                                </a:rPr>
                                <m:t>h𝑒𝑖𝑔h𝑡</m:t>
                              </m:r>
                            </m:num>
                            <m:den>
                              <m:r>
                                <a:rPr lang="en-US" sz="2800" b="0" i="1" smtClean="0">
                                  <a:solidFill>
                                    <a:schemeClr val="tx1"/>
                                  </a:solidFill>
                                  <a:latin typeface="Cambria Math"/>
                                </a:rPr>
                                <m:t>𝑑𝑒𝑠𝑖𝑟𝑒𝑑</m:t>
                              </m:r>
                              <m:r>
                                <a:rPr lang="en-US" sz="2800" b="0" i="1" smtClean="0">
                                  <a:solidFill>
                                    <a:schemeClr val="tx1"/>
                                  </a:solidFill>
                                  <a:latin typeface="Cambria Math"/>
                                </a:rPr>
                                <m:t> </m:t>
                              </m:r>
                              <m:r>
                                <a:rPr lang="en-US" sz="2800" b="0" i="1" smtClean="0">
                                  <a:solidFill>
                                    <a:schemeClr val="tx1"/>
                                  </a:solidFill>
                                  <a:latin typeface="Cambria Math"/>
                                </a:rPr>
                                <m:t>𝑝𝑟𝑖𝑛𝑡</m:t>
                              </m:r>
                              <m:r>
                                <a:rPr lang="en-US" sz="2800" b="0" i="1" smtClean="0">
                                  <a:solidFill>
                                    <a:schemeClr val="tx1"/>
                                  </a:solidFill>
                                  <a:latin typeface="Cambria Math"/>
                                </a:rPr>
                                <m:t> </m:t>
                              </m:r>
                              <m:r>
                                <a:rPr lang="en-US" sz="2800" b="0" i="1" smtClean="0">
                                  <a:solidFill>
                                    <a:schemeClr val="tx1"/>
                                  </a:solidFill>
                                  <a:latin typeface="Cambria Math"/>
                                </a:rPr>
                                <m:t>𝑤𝑖𝑑𝑡h</m:t>
                              </m:r>
                            </m:den>
                          </m:f>
                        </m:e>
                      </m:box>
                    </m:oMath>
                  </m:oMathPara>
                </a14:m>
                <a:endParaRPr lang="en-US" sz="2800" dirty="0">
                  <a:solidFill>
                    <a:schemeClr val="tx1"/>
                  </a:solidFill>
                  <a:latin typeface="+mn-lt"/>
                </a:endParaRPr>
              </a:p>
              <a:p>
                <a:pPr eaLnBrk="1" hangingPunct="1"/>
                <a:endParaRPr lang="en-US" sz="2800" dirty="0">
                  <a:solidFill>
                    <a:schemeClr val="tx1"/>
                  </a:solidFill>
                  <a:latin typeface="+mn-lt"/>
                </a:endParaRPr>
              </a:p>
              <a:p>
                <a:pPr eaLnBrk="1" hangingPunct="1"/>
                <a:r>
                  <a:rPr lang="en-US" sz="2800" dirty="0">
                    <a:solidFill>
                      <a:schemeClr val="tx1"/>
                    </a:solidFill>
                    <a:latin typeface="+mn-lt"/>
                  </a:rPr>
                  <a:t>Order your poster from Genigraphics and we will perform a free design review and advise you if we see anything that may be a concern for printing. We’ll even help tidy things up.</a:t>
                </a:r>
              </a:p>
              <a:p>
                <a:pPr eaLnBrk="1" hangingPunct="1"/>
                <a:endParaRPr lang="en-US" sz="2800" dirty="0">
                  <a:solidFill>
                    <a:schemeClr val="tx1"/>
                  </a:solidFill>
                  <a:latin typeface="+mn-lt"/>
                </a:endParaRPr>
              </a:p>
              <a:p>
                <a:pPr eaLnBrk="1" hangingPunct="1"/>
                <a:r>
                  <a:rPr lang="en-US" sz="2800" dirty="0">
                    <a:solidFill>
                      <a:schemeClr val="tx1"/>
                    </a:solidFill>
                    <a:latin typeface="+mn-lt"/>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p:sp>
            <p:nvSpPr>
              <p:cNvPr id="41" name="Text Box 190">
                <a:extLst>
                  <a:ext uri="{FF2B5EF4-FFF2-40B4-BE49-F238E27FC236}">
                    <a16:creationId xmlns:a16="http://schemas.microsoft.com/office/drawing/2014/main" id="{51306CB0-8D33-43B6-BE24-2DE545964571}"/>
                  </a:ext>
                </a:extLst>
              </p:cNvPr>
              <p:cNvSpPr txBox="1">
                <a:spLocks noRot="1" noChangeAspect="1" noMove="1" noResize="1" noEditPoints="1" noAdjustHandles="1" noChangeArrowheads="1" noChangeShapeType="1" noTextEdit="1"/>
              </p:cNvSpPr>
              <p:nvPr/>
            </p:nvSpPr>
            <p:spPr bwMode="auto">
              <a:xfrm>
                <a:off x="1432560" y="17191829"/>
                <a:ext cx="9692640" cy="11078371"/>
              </a:xfrm>
              <a:prstGeom prst="rect">
                <a:avLst/>
              </a:prstGeom>
              <a:blipFill>
                <a:blip r:embed="rId4"/>
                <a:stretch>
                  <a:fillRect l="-754" r="-1005"/>
                </a:stretch>
              </a:blipFill>
              <a:ln w="12700">
                <a:solidFill>
                  <a:schemeClr val="accent1">
                    <a:lumMod val="75000"/>
                  </a:schemeClr>
                </a:solidFill>
              </a:ln>
              <a:effectLst/>
            </p:spPr>
            <p:txBody>
              <a:bodyPr/>
              <a:lstStyle/>
              <a:p>
                <a:r>
                  <a:rPr lang="fr-FR">
                    <a:noFill/>
                  </a:rPr>
                  <a:t> </a:t>
                </a:r>
              </a:p>
            </p:txBody>
          </p:sp>
        </mc:Fallback>
      </mc:AlternateContent>
      <p:sp>
        <p:nvSpPr>
          <p:cNvPr id="42" name="Rectangle 41">
            <a:extLst>
              <a:ext uri="{FF2B5EF4-FFF2-40B4-BE49-F238E27FC236}">
                <a16:creationId xmlns:a16="http://schemas.microsoft.com/office/drawing/2014/main" id="{F4AFCD25-EEE1-4DFF-9C9A-18618EBB8576}"/>
              </a:ext>
            </a:extLst>
          </p:cNvPr>
          <p:cNvSpPr/>
          <p:nvPr/>
        </p:nvSpPr>
        <p:spPr>
          <a:xfrm>
            <a:off x="11765280" y="22707600"/>
            <a:ext cx="9692640" cy="685800"/>
          </a:xfrm>
          <a:prstGeom prst="rect">
            <a:avLst/>
          </a:prstGeom>
          <a:solidFill>
            <a:srgbClr val="00B0F0"/>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a:solidFill>
                  <a:schemeClr val="tx1"/>
                </a:solidFill>
              </a:rPr>
              <a:t>Results</a:t>
            </a:r>
          </a:p>
        </p:txBody>
      </p:sp>
      <p:sp>
        <p:nvSpPr>
          <p:cNvPr id="43" name="Text Box 180">
            <a:extLst>
              <a:ext uri="{FF2B5EF4-FFF2-40B4-BE49-F238E27FC236}">
                <a16:creationId xmlns:a16="http://schemas.microsoft.com/office/drawing/2014/main" id="{BB2E0BD1-B426-47D8-BA42-4D07F1F0F3C8}"/>
              </a:ext>
            </a:extLst>
          </p:cNvPr>
          <p:cNvSpPr txBox="1">
            <a:spLocks noChangeArrowheads="1"/>
          </p:cNvSpPr>
          <p:nvPr/>
        </p:nvSpPr>
        <p:spPr bwMode="auto">
          <a:xfrm>
            <a:off x="1719946" y="27870151"/>
            <a:ext cx="3847824" cy="4385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568" tIns="34284" rIns="68568" bIns="34284">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Figure 1.</a:t>
            </a:r>
            <a:r>
              <a:rPr lang="en-US" sz="2400" dirty="0">
                <a:latin typeface="Calibri" pitchFamily="34" charset="0"/>
              </a:rPr>
              <a:t> Label in 24pt Calibri.</a:t>
            </a:r>
          </a:p>
        </p:txBody>
      </p:sp>
      <p:sp>
        <p:nvSpPr>
          <p:cNvPr id="44" name="Text Box 181">
            <a:extLst>
              <a:ext uri="{FF2B5EF4-FFF2-40B4-BE49-F238E27FC236}">
                <a16:creationId xmlns:a16="http://schemas.microsoft.com/office/drawing/2014/main" id="{7C238141-23BC-4040-947D-E0AE427D7EC3}"/>
              </a:ext>
            </a:extLst>
          </p:cNvPr>
          <p:cNvSpPr txBox="1">
            <a:spLocks noChangeArrowheads="1"/>
          </p:cNvSpPr>
          <p:nvPr/>
        </p:nvSpPr>
        <p:spPr bwMode="auto">
          <a:xfrm>
            <a:off x="6749146" y="27870151"/>
            <a:ext cx="3847824" cy="4385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568" tIns="34284" rIns="68568" bIns="34284">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Figure 2.</a:t>
            </a:r>
            <a:r>
              <a:rPr lang="en-US" sz="2400" dirty="0">
                <a:latin typeface="Calibri" pitchFamily="34" charset="0"/>
              </a:rPr>
              <a:t> Label in 24pt Calibri.</a:t>
            </a:r>
          </a:p>
        </p:txBody>
      </p:sp>
      <p:sp>
        <p:nvSpPr>
          <p:cNvPr id="45" name="Text Box 180">
            <a:extLst>
              <a:ext uri="{FF2B5EF4-FFF2-40B4-BE49-F238E27FC236}">
                <a16:creationId xmlns:a16="http://schemas.microsoft.com/office/drawing/2014/main" id="{B77DBBEB-0932-42E5-BD5D-E1554AF64EC4}"/>
              </a:ext>
            </a:extLst>
          </p:cNvPr>
          <p:cNvSpPr txBox="1">
            <a:spLocks noChangeArrowheads="1"/>
          </p:cNvSpPr>
          <p:nvPr/>
        </p:nvSpPr>
        <p:spPr bwMode="auto">
          <a:xfrm>
            <a:off x="22097855" y="11811001"/>
            <a:ext cx="3756710" cy="4385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568" tIns="34284" rIns="68568" bIns="34284">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400" b="1" dirty="0">
                <a:latin typeface="Calibri" pitchFamily="34" charset="0"/>
              </a:rPr>
              <a:t>Chart 1.</a:t>
            </a:r>
            <a:r>
              <a:rPr lang="en-US" sz="2400" dirty="0">
                <a:latin typeface="Calibri" pitchFamily="34" charset="0"/>
              </a:rPr>
              <a:t> Label in 24pt Calibri.</a:t>
            </a:r>
          </a:p>
        </p:txBody>
      </p:sp>
      <p:pic>
        <p:nvPicPr>
          <p:cNvPr id="46" name="Espace réservé du contenu 34">
            <a:extLst>
              <a:ext uri="{FF2B5EF4-FFF2-40B4-BE49-F238E27FC236}">
                <a16:creationId xmlns:a16="http://schemas.microsoft.com/office/drawing/2014/main" id="{E66BF4A2-06CF-44A3-A919-45577C8EB96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456890" y="1259522"/>
            <a:ext cx="3333750" cy="1425821"/>
          </a:xfrm>
          <a:prstGeom prst="rect">
            <a:avLst/>
          </a:prstGeom>
          <a:effectLst>
            <a:softEdge rad="228600"/>
          </a:effectLst>
          <a:scene3d>
            <a:camera prst="isometricOffAxis1Right"/>
            <a:lightRig rig="threePt" dir="t"/>
          </a:scene3d>
        </p:spPr>
      </p:pic>
    </p:spTree>
    <p:extLst>
      <p:ext uri="{BB962C8B-B14F-4D97-AF65-F5344CB8AC3E}">
        <p14:creationId xmlns:p14="http://schemas.microsoft.com/office/powerpoint/2010/main" val="38711013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2760</TotalTime>
  <Words>1384</Words>
  <Application>Microsoft Office PowerPoint</Application>
  <PresentationFormat>Personnalisé</PresentationFormat>
  <Paragraphs>134</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Cambria Math</vt:lpstr>
      <vt:lpstr>Office Theme</vt:lpstr>
      <vt:lpstr>Présentation PowerPoint</vt:lpstr>
      <vt:lpstr>Présentation PowerPoint</vt:lpstr>
    </vt:vector>
  </TitlesOfParts>
  <Company>Genigraphics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36x36</dc:title>
  <dc:creator>Jay Larson</dc:creator>
  <dc:description>Quality poster printing
www.genigraphics.com
1-800-790-4001</dc:description>
  <cp:lastModifiedBy>REZKI Mohammad</cp:lastModifiedBy>
  <cp:revision>95</cp:revision>
  <cp:lastPrinted>2013-02-12T02:21:55Z</cp:lastPrinted>
  <dcterms:created xsi:type="dcterms:W3CDTF">2013-02-10T21:14:48Z</dcterms:created>
  <dcterms:modified xsi:type="dcterms:W3CDTF">2022-12-01T13:51:16Z</dcterms:modified>
</cp:coreProperties>
</file>