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32918400" cy="32918400"/>
  <p:notesSz cx="7004050" cy="9290050"/>
  <p:defaultText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9E2"/>
    <a:srgbClr val="58346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B8242-88F6-47DF-9C7D-8496C225B878}" v="16" dt="2022-12-04T16:14:06.472"/>
    <p1510:client id="{CA04310E-B25A-40E2-8E26-5D983C63C371}" v="89" dt="2022-12-04T16:21:13.59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4618" autoAdjust="0"/>
  </p:normalViewPr>
  <p:slideViewPr>
    <p:cSldViewPr>
      <p:cViewPr varScale="1">
        <p:scale>
          <a:sx n="24" d="100"/>
          <a:sy n="24" d="100"/>
        </p:scale>
        <p:origin x="1344" y="78"/>
      </p:cViewPr>
      <p:guideLst>
        <p:guide orient="horz" pos="10368"/>
        <p:guide pos="103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2278320" y="0"/>
            <a:ext cx="64008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6" name="Rectangle 15"/>
          <p:cNvSpPr/>
          <p:nvPr userDrawn="1"/>
        </p:nvSpPr>
        <p:spPr>
          <a:xfrm>
            <a:off x="-2" y="0"/>
            <a:ext cx="64008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7" name="Rectangle 16"/>
          <p:cNvSpPr/>
          <p:nvPr userDrawn="1"/>
        </p:nvSpPr>
        <p:spPr>
          <a:xfrm>
            <a:off x="0" y="0"/>
            <a:ext cx="329184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8" name="Rectangle 17"/>
          <p:cNvSpPr/>
          <p:nvPr userDrawn="1"/>
        </p:nvSpPr>
        <p:spPr>
          <a:xfrm>
            <a:off x="0" y="28803600"/>
            <a:ext cx="329184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9" name="Instructions"/>
          <p:cNvSpPr/>
          <p:nvPr userDrawn="1"/>
        </p:nvSpPr>
        <p:spPr>
          <a:xfrm>
            <a:off x="-102870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This poster template is 36” high by 36” wide. It can be used to print any poster with a 1:1 aspect ratio.</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Placeholders</a:t>
            </a:r>
            <a:r>
              <a:rPr sz="7200" dirty="0">
                <a:solidFill>
                  <a:srgbClr val="7F7F7F"/>
                </a:solidFill>
                <a:latin typeface="Calibri" pitchFamily="34" charset="0"/>
                <a:cs typeface="Calibri" panose="020F0502020204030204" pitchFamily="34" charset="0"/>
              </a:rPr>
              <a:t>:</a:t>
            </a: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a:solidFill>
                  <a:srgbClr val="7F7F7F"/>
                </a:solidFill>
                <a:latin typeface="Calibri" pitchFamily="34" charset="0"/>
                <a:cs typeface="Calibri" panose="020F0502020204030204" pitchFamily="34" charset="0"/>
              </a:rPr>
              <a:t>various elements included</a:t>
            </a:r>
            <a:r>
              <a:rPr sz="4900" dirty="0">
                <a:solidFill>
                  <a:srgbClr val="7F7F7F"/>
                </a:solidFill>
                <a:latin typeface="Calibri" pitchFamily="34" charset="0"/>
                <a:cs typeface="Calibri" panose="020F0502020204030204" pitchFamily="34" charset="0"/>
              </a:rPr>
              <a:t> in this </a:t>
            </a:r>
            <a:r>
              <a:rPr lang="en-US" sz="4900" dirty="0">
                <a:solidFill>
                  <a:srgbClr val="7F7F7F"/>
                </a:solidFill>
                <a:latin typeface="Calibri" pitchFamily="34" charset="0"/>
                <a:cs typeface="Calibri" panose="020F0502020204030204" pitchFamily="34" charset="0"/>
              </a:rPr>
              <a:t>poster are ones</a:t>
            </a:r>
            <a:r>
              <a:rPr lang="en-US" sz="4900" baseline="0" dirty="0">
                <a:solidFill>
                  <a:srgbClr val="7F7F7F"/>
                </a:solidFill>
                <a:latin typeface="Calibri" pitchFamily="34" charset="0"/>
                <a:cs typeface="Calibri" panose="020F0502020204030204" pitchFamily="34" charset="0"/>
              </a:rPr>
              <a:t> we often see in medical, research, and scientific posters.</a:t>
            </a:r>
            <a:r>
              <a:rPr sz="4900" dirty="0">
                <a:solidFill>
                  <a:srgbClr val="7F7F7F"/>
                </a:solidFill>
                <a:latin typeface="Calibri" pitchFamily="34" charset="0"/>
                <a:cs typeface="Calibri" panose="020F0502020204030204" pitchFamily="34" charset="0"/>
              </a:rPr>
              <a:t> </a:t>
            </a:r>
            <a:r>
              <a:rPr lang="en-US" sz="4900" dirty="0">
                <a:solidFill>
                  <a:srgbClr val="7F7F7F"/>
                </a:solidFill>
                <a:latin typeface="Calibri" pitchFamily="34" charset="0"/>
                <a:cs typeface="Calibri" panose="020F0502020204030204" pitchFamily="34" charset="0"/>
              </a:rPr>
              <a:t>Feel</a:t>
            </a:r>
            <a:r>
              <a:rPr lang="en-US" sz="49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Image</a:t>
            </a:r>
            <a:r>
              <a:rPr lang="en-US" sz="7200" baseline="0" dirty="0">
                <a:solidFill>
                  <a:srgbClr val="7F7F7F"/>
                </a:solidFill>
                <a:latin typeface="Calibri" pitchFamily="34" charset="0"/>
                <a:cs typeface="Calibri" panose="020F0502020204030204" pitchFamily="34" charset="0"/>
              </a:rPr>
              <a:t> Quality</a:t>
            </a:r>
            <a:r>
              <a:rPr lang="en-US" sz="7200" dirty="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a:solidFill>
                  <a:srgbClr val="7F7F7F"/>
                </a:solidFill>
                <a:latin typeface="Calibri" pitchFamily="34" charset="0"/>
                <a:cs typeface="Calibri" panose="020F0502020204030204" pitchFamily="34" charset="0"/>
              </a:rPr>
              <a:t>Insert, Picture</a:t>
            </a:r>
            <a:r>
              <a:rPr lang="en-US" sz="49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a:solidFill>
                  <a:srgbClr val="7F7F7F"/>
                </a:solidFill>
                <a:latin typeface="Calibri" pitchFamily="34" charset="0"/>
                <a:cs typeface="Calibri" panose="020F0502020204030204" pitchFamily="34" charset="0"/>
              </a:rPr>
              <a:t>150-200 pixels per inch in their final printed size</a:t>
            </a:r>
            <a:r>
              <a:rPr lang="en-US" sz="4900" dirty="0">
                <a:solidFill>
                  <a:srgbClr val="7F7F7F"/>
                </a:solidFill>
                <a:latin typeface="Calibri" pitchFamily="34" charset="0"/>
                <a:cs typeface="Calibri" panose="020F0502020204030204" pitchFamily="34" charset="0"/>
              </a:rPr>
              <a:t>. For instance, a 1600 x 1200 pixel</a:t>
            </a:r>
            <a:r>
              <a:rPr lang="en-US" sz="4900" baseline="0" dirty="0">
                <a:solidFill>
                  <a:srgbClr val="7F7F7F"/>
                </a:solidFill>
                <a:latin typeface="Calibri" pitchFamily="34" charset="0"/>
                <a:cs typeface="Calibri" panose="020F0502020204030204" pitchFamily="34" charset="0"/>
              </a:rPr>
              <a:t> photo will usually look fine up to </a:t>
            </a:r>
            <a:r>
              <a:rPr lang="en-US" sz="4900" dirty="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br>
              <a:rPr lang="en-US" sz="3600" dirty="0">
                <a:solidFill>
                  <a:srgbClr val="7F7F7F"/>
                </a:solidFill>
                <a:latin typeface="Calibri" pitchFamily="34" charset="0"/>
                <a:cs typeface="Calibri" panose="020F0502020204030204" pitchFamily="34" charset="0"/>
              </a:rPr>
            </a:br>
            <a:r>
              <a:rPr lang="en-US" sz="3600" dirty="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33604200" y="0"/>
            <a:ext cx="9601200" cy="329184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Change</a:t>
              </a:r>
              <a:r>
                <a:rPr lang="en-US" sz="7200" baseline="0" dirty="0">
                  <a:solidFill>
                    <a:schemeClr val="bg1">
                      <a:lumMod val="50000"/>
                    </a:schemeClr>
                  </a:solidFill>
                  <a:latin typeface="Calibri" pitchFamily="34" charset="0"/>
                  <a:cs typeface="Calibri" panose="020F0502020204030204" pitchFamily="34" charset="0"/>
                </a:rPr>
                <a:t> Color Theme</a:t>
              </a:r>
              <a:r>
                <a:rPr lang="en-US" sz="7200" dirty="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a:solidFill>
                    <a:schemeClr val="bg1">
                      <a:lumMod val="50000"/>
                    </a:schemeClr>
                  </a:solidFill>
                  <a:latin typeface="Calibri" pitchFamily="34" charset="0"/>
                  <a:cs typeface="Calibri" panose="020F0502020204030204" pitchFamily="34" charset="0"/>
                </a:rPr>
                <a:t>Design</a:t>
              </a:r>
              <a:r>
                <a:rPr lang="en-US" sz="4900" baseline="0" dirty="0">
                  <a:solidFill>
                    <a:schemeClr val="bg1">
                      <a:lumMod val="50000"/>
                    </a:schemeClr>
                  </a:solidFill>
                  <a:latin typeface="Calibri" pitchFamily="34" charset="0"/>
                  <a:cs typeface="Calibri" panose="020F0502020204030204" pitchFamily="34" charset="0"/>
                </a:rPr>
                <a:t> tab, then select the </a:t>
              </a:r>
              <a:r>
                <a:rPr lang="en-US" sz="4900" b="1" baseline="0" dirty="0">
                  <a:solidFill>
                    <a:schemeClr val="bg1">
                      <a:lumMod val="50000"/>
                    </a:schemeClr>
                  </a:solidFill>
                  <a:latin typeface="Calibri" pitchFamily="34" charset="0"/>
                  <a:cs typeface="Calibri" panose="020F0502020204030204" pitchFamily="34" charset="0"/>
                </a:rPr>
                <a:t>Colors</a:t>
              </a:r>
              <a:r>
                <a:rPr lang="en-US" sz="49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Once your poster file is ready, visit</a:t>
              </a:r>
              <a:r>
                <a:rPr lang="en-US" sz="4900" baseline="0" dirty="0">
                  <a:solidFill>
                    <a:schemeClr val="bg1">
                      <a:lumMod val="50000"/>
                    </a:schemeClr>
                  </a:solidFill>
                  <a:latin typeface="Calibri" pitchFamily="34" charset="0"/>
                  <a:cs typeface="Calibri" panose="020F0502020204030204" pitchFamily="34" charset="0"/>
                </a:rPr>
                <a:t> </a:t>
              </a:r>
              <a:r>
                <a:rPr lang="en-US" sz="4900" b="1" baseline="0" dirty="0">
                  <a:solidFill>
                    <a:schemeClr val="bg1">
                      <a:lumMod val="50000"/>
                    </a:schemeClr>
                  </a:solidFill>
                  <a:latin typeface="Calibri" pitchFamily="34" charset="0"/>
                  <a:cs typeface="Calibri" panose="020F0502020204030204" pitchFamily="34" charset="0"/>
                </a:rPr>
                <a:t>www.genigraphics.com</a:t>
              </a:r>
              <a:r>
                <a:rPr lang="en-US" sz="49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a:solidFill>
                    <a:schemeClr val="bg1">
                      <a:lumMod val="50000"/>
                    </a:schemeClr>
                  </a:solidFill>
                  <a:latin typeface="Calibri" pitchFamily="34" charset="0"/>
                  <a:cs typeface="Calibri" panose="020F0502020204030204" pitchFamily="34" charset="0"/>
                </a:rPr>
                <a:t>US and Canada:  1-800-790-4001</a:t>
              </a:r>
              <a:br>
                <a:rPr lang="en-US" sz="4900" baseline="0" dirty="0">
                  <a:solidFill>
                    <a:schemeClr val="bg1">
                      <a:lumMod val="50000"/>
                    </a:schemeClr>
                  </a:solidFill>
                  <a:latin typeface="Calibri" pitchFamily="34" charset="0"/>
                  <a:cs typeface="Calibri" panose="020F0502020204030204" pitchFamily="34" charset="0"/>
                </a:rPr>
              </a:br>
              <a:r>
                <a:rPr lang="en-US" sz="49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3600" dirty="0">
                  <a:solidFill>
                    <a:schemeClr val="bg1">
                      <a:lumMod val="50000"/>
                    </a:schemeClr>
                  </a:solidFill>
                  <a:latin typeface="Calibri" pitchFamily="34" charset="0"/>
                  <a:cs typeface="Calibri" panose="020F0502020204030204" pitchFamily="34" charset="0"/>
                </a:rPr>
              </a:br>
              <a:r>
                <a:rPr lang="en-US" sz="3600" dirty="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0" y="326136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‹N°›</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318262"/>
            <a:ext cx="29626560" cy="5486400"/>
          </a:xfrm>
          <a:prstGeom prst="rect">
            <a:avLst/>
          </a:prstGeom>
        </p:spPr>
        <p:txBody>
          <a:bodyPr vert="horz" lIns="329128" tIns="164564" rIns="329128" bIns="164564" rtlCol="0" anchor="ctr">
            <a:normAutofit/>
          </a:bodyPr>
          <a:lstStyle/>
          <a:p>
            <a:r>
              <a:rPr lang="en-US" dirty="0"/>
              <a:t>Click to edit Master title style</a:t>
            </a:r>
          </a:p>
        </p:txBody>
      </p:sp>
      <p:sp>
        <p:nvSpPr>
          <p:cNvPr id="3" name="Text Placeholder 2"/>
          <p:cNvSpPr>
            <a:spLocks noGrp="1"/>
          </p:cNvSpPr>
          <p:nvPr>
            <p:ph type="body" idx="1"/>
          </p:nvPr>
        </p:nvSpPr>
        <p:spPr>
          <a:xfrm>
            <a:off x="1645920" y="7680963"/>
            <a:ext cx="29626560" cy="21724623"/>
          </a:xfrm>
          <a:prstGeom prst="rect">
            <a:avLst/>
          </a:prstGeom>
        </p:spPr>
        <p:txBody>
          <a:bodyPr vert="horz" lIns="329128" tIns="164564" rIns="329128" bIns="16456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920" y="30510483"/>
            <a:ext cx="7680960" cy="1752600"/>
          </a:xfrm>
          <a:prstGeom prst="rect">
            <a:avLst/>
          </a:prstGeom>
        </p:spPr>
        <p:txBody>
          <a:bodyPr vert="horz" lIns="329128" tIns="164564" rIns="329128" bIns="164564" rtlCol="0" anchor="ctr"/>
          <a:lstStyle>
            <a:lvl1pPr algn="l">
              <a:defRPr sz="4400">
                <a:solidFill>
                  <a:schemeClr val="tx1">
                    <a:tint val="75000"/>
                  </a:schemeClr>
                </a:solidFill>
              </a:defRPr>
            </a:lvl1pPr>
          </a:lstStyle>
          <a:p>
            <a:fld id="{985D6BDF-9D0E-4E2B-85B8-D8F4790360C9}" type="datetimeFigureOut">
              <a:rPr lang="en-US" smtClean="0"/>
              <a:t>12/8/2022</a:t>
            </a:fld>
            <a:endParaRPr lang="en-US" dirty="0"/>
          </a:p>
        </p:txBody>
      </p:sp>
      <p:sp>
        <p:nvSpPr>
          <p:cNvPr id="5" name="Footer Placeholder 4"/>
          <p:cNvSpPr>
            <a:spLocks noGrp="1"/>
          </p:cNvSpPr>
          <p:nvPr>
            <p:ph type="ftr" sz="quarter" idx="3"/>
          </p:nvPr>
        </p:nvSpPr>
        <p:spPr>
          <a:xfrm>
            <a:off x="11247120" y="30510483"/>
            <a:ext cx="10424160" cy="1752600"/>
          </a:xfrm>
          <a:prstGeom prst="rect">
            <a:avLst/>
          </a:prstGeom>
        </p:spPr>
        <p:txBody>
          <a:bodyPr vert="horz" lIns="329128" tIns="164564" rIns="329128" bIns="164564" rtlCol="0" anchor="ctr"/>
          <a:lstStyle>
            <a:lvl1pPr algn="ctr">
              <a:defRPr sz="4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30510483"/>
            <a:ext cx="7680960" cy="1752600"/>
          </a:xfrm>
          <a:prstGeom prst="rect">
            <a:avLst/>
          </a:prstGeom>
        </p:spPr>
        <p:txBody>
          <a:bodyPr vert="horz" lIns="329128" tIns="164564" rIns="329128" bIns="164564" rtlCol="0" anchor="ctr"/>
          <a:lstStyle>
            <a:lvl1pPr algn="r">
              <a:defRPr sz="4400">
                <a:solidFill>
                  <a:schemeClr val="tx1">
                    <a:tint val="75000"/>
                  </a:schemeClr>
                </a:solidFill>
              </a:defRPr>
            </a:lvl1pPr>
          </a:lstStyle>
          <a:p>
            <a:fld id="{FBB075EA-769C-4ECD-B48E-D6FCDC24F876}" type="slidenum">
              <a:rPr lang="en-US" smtClean="0"/>
              <a:t>‹N°›</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3291279" rtl="0" eaLnBrk="1" latinLnBrk="0" hangingPunct="1">
        <a:spcBef>
          <a:spcPct val="0"/>
        </a:spcBef>
        <a:buNone/>
        <a:defRPr sz="6000" kern="1200">
          <a:solidFill>
            <a:schemeClr val="tx1"/>
          </a:solidFill>
          <a:latin typeface="+mj-lt"/>
          <a:ea typeface="+mj-ea"/>
          <a:cs typeface="+mj-cs"/>
        </a:defRPr>
      </a:lvl1pPr>
    </p:titleStyle>
    <p:body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E16F5C-68A5-4C81-B1E1-8F57A648B0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90" t="23684" r="-5263" b="25000"/>
          <a:stretch/>
        </p:blipFill>
        <p:spPr>
          <a:xfrm>
            <a:off x="13998332" y="30933792"/>
            <a:ext cx="2743200" cy="1573305"/>
          </a:xfrm>
          <a:prstGeom prst="rect">
            <a:avLst/>
          </a:prstGeom>
          <a:scene3d>
            <a:camera prst="orthographicFront">
              <a:rot lat="0" lon="0" rev="1500000"/>
            </a:camera>
            <a:lightRig rig="threePt" dir="t"/>
          </a:scene3d>
        </p:spPr>
      </p:pic>
      <p:pic>
        <p:nvPicPr>
          <p:cNvPr id="1030" name="Picture 6">
            <a:extLst>
              <a:ext uri="{FF2B5EF4-FFF2-40B4-BE49-F238E27FC236}">
                <a16:creationId xmlns:a16="http://schemas.microsoft.com/office/drawing/2014/main" id="{F121C6D4-06C5-92CD-F52B-536DA40D539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581" r="7036" b="33500"/>
          <a:stretch/>
        </p:blipFill>
        <p:spPr bwMode="auto">
          <a:xfrm>
            <a:off x="2450690" y="30601647"/>
            <a:ext cx="2497328" cy="1905450"/>
          </a:xfrm>
          <a:prstGeom prst="rect">
            <a:avLst/>
          </a:prstGeom>
          <a:noFill/>
          <a:scene3d>
            <a:camera prst="orthographicFront">
              <a:rot lat="0" lon="0" rev="21299999"/>
            </a:camera>
            <a:lightRig rig="threePt" dir="t"/>
          </a:scene3d>
          <a:extLst>
            <a:ext uri="{909E8E84-426E-40DD-AFC4-6F175D3DCCD1}">
              <a14:hiddenFill xmlns:a14="http://schemas.microsoft.com/office/drawing/2010/main">
                <a:solidFill>
                  <a:srgbClr val="FFFFFF"/>
                </a:solidFill>
              </a14:hiddenFill>
            </a:ext>
          </a:extLst>
        </p:spPr>
      </p:pic>
      <p:sp>
        <p:nvSpPr>
          <p:cNvPr id="12" name="Espace réservé du contenu 4">
            <a:extLst>
              <a:ext uri="{FF2B5EF4-FFF2-40B4-BE49-F238E27FC236}">
                <a16:creationId xmlns:a16="http://schemas.microsoft.com/office/drawing/2014/main" id="{B321559C-66CE-C7E4-85AB-D642A18B4CDE}"/>
              </a:ext>
            </a:extLst>
          </p:cNvPr>
          <p:cNvSpPr txBox="1">
            <a:spLocks/>
          </p:cNvSpPr>
          <p:nvPr/>
        </p:nvSpPr>
        <p:spPr>
          <a:xfrm>
            <a:off x="14036432" y="10654050"/>
            <a:ext cx="1286046" cy="1257300"/>
          </a:xfrm>
          <a:prstGeom prst="rect">
            <a:avLst/>
          </a:prstGeom>
          <a:solidFill>
            <a:schemeClr val="tx1"/>
          </a:solidFill>
          <a:scene3d>
            <a:camera prst="orthographicFront">
              <a:rot lat="0" lon="0" rev="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endParaRPr lang="fr-FR" dirty="0">
              <a:solidFill>
                <a:schemeClr val="bg1"/>
              </a:solidFill>
            </a:endParaRPr>
          </a:p>
        </p:txBody>
      </p:sp>
      <p:sp>
        <p:nvSpPr>
          <p:cNvPr id="7" name="Espace réservé du contenu 4">
            <a:extLst>
              <a:ext uri="{FF2B5EF4-FFF2-40B4-BE49-F238E27FC236}">
                <a16:creationId xmlns:a16="http://schemas.microsoft.com/office/drawing/2014/main" id="{CB6EE9CA-94F7-E39B-B9BB-7DA9682F336B}"/>
              </a:ext>
            </a:extLst>
          </p:cNvPr>
          <p:cNvSpPr txBox="1">
            <a:spLocks/>
          </p:cNvSpPr>
          <p:nvPr/>
        </p:nvSpPr>
        <p:spPr>
          <a:xfrm>
            <a:off x="1684181" y="13792200"/>
            <a:ext cx="4852219" cy="571502"/>
          </a:xfrm>
          <a:prstGeom prst="rect">
            <a:avLst/>
          </a:prstGeom>
          <a:solidFill>
            <a:schemeClr val="tx1"/>
          </a:solidFill>
          <a:scene3d>
            <a:camera prst="orthographicFront">
              <a:rot lat="0" lon="0" rev="0"/>
            </a:camera>
            <a:lightRig rig="threePt" dir="t"/>
          </a:scene3d>
        </p:spPr>
        <p:txBody>
          <a:bodyPr vert="horz" lIns="329128" tIns="164564" rIns="329128" bIns="164564" rtlCol="0">
            <a:normAutofit fontScale="70000" lnSpcReduction="200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endParaRPr lang="fr-FR" dirty="0">
              <a:solidFill>
                <a:schemeClr val="bg1"/>
              </a:solidFill>
            </a:endParaRPr>
          </a:p>
        </p:txBody>
      </p:sp>
      <p:sp>
        <p:nvSpPr>
          <p:cNvPr id="42" name="Espace réservé du contenu 4">
            <a:extLst>
              <a:ext uri="{FF2B5EF4-FFF2-40B4-BE49-F238E27FC236}">
                <a16:creationId xmlns:a16="http://schemas.microsoft.com/office/drawing/2014/main" id="{677ABB2D-1767-45BB-83AB-E0386394AF79}"/>
              </a:ext>
            </a:extLst>
          </p:cNvPr>
          <p:cNvSpPr txBox="1">
            <a:spLocks/>
          </p:cNvSpPr>
          <p:nvPr/>
        </p:nvSpPr>
        <p:spPr>
          <a:xfrm>
            <a:off x="14036432" y="21197550"/>
            <a:ext cx="7953654" cy="2971800"/>
          </a:xfrm>
          <a:prstGeom prst="rect">
            <a:avLst/>
          </a:prstGeom>
          <a:solidFill>
            <a:schemeClr val="tx1"/>
          </a:solidFill>
          <a:scene3d>
            <a:camera prst="orthographicFront">
              <a:rot lat="0" lon="0" rev="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endParaRPr lang="fr-FR" dirty="0">
              <a:solidFill>
                <a:schemeClr val="bg1"/>
              </a:solidFill>
            </a:endParaRPr>
          </a:p>
        </p:txBody>
      </p:sp>
      <p:sp>
        <p:nvSpPr>
          <p:cNvPr id="25" name="Espace réservé du contenu 4">
            <a:extLst>
              <a:ext uri="{FF2B5EF4-FFF2-40B4-BE49-F238E27FC236}">
                <a16:creationId xmlns:a16="http://schemas.microsoft.com/office/drawing/2014/main" id="{EB52CE37-75F3-4A63-AC60-4021C0C8177E}"/>
              </a:ext>
            </a:extLst>
          </p:cNvPr>
          <p:cNvSpPr txBox="1">
            <a:spLocks/>
          </p:cNvSpPr>
          <p:nvPr/>
        </p:nvSpPr>
        <p:spPr>
          <a:xfrm>
            <a:off x="1069152" y="5181600"/>
            <a:ext cx="9720000" cy="2524858"/>
          </a:xfrm>
          <a:prstGeom prst="rect">
            <a:avLst/>
          </a:prstGeom>
          <a:solidFill>
            <a:schemeClr val="tx1"/>
          </a:solidFill>
          <a:scene3d>
            <a:camera prst="orthographicFront">
              <a:rot lat="0" lon="0" rev="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endParaRPr lang="fr-FR" dirty="0">
              <a:solidFill>
                <a:schemeClr val="bg1"/>
              </a:solidFill>
            </a:endParaRPr>
          </a:p>
        </p:txBody>
      </p:sp>
      <p:sp>
        <p:nvSpPr>
          <p:cNvPr id="27" name="Espace réservé du contenu 4">
            <a:extLst>
              <a:ext uri="{FF2B5EF4-FFF2-40B4-BE49-F238E27FC236}">
                <a16:creationId xmlns:a16="http://schemas.microsoft.com/office/drawing/2014/main" id="{07A4D066-C7A0-BE8D-6E7B-B0A27C14F16B}"/>
              </a:ext>
            </a:extLst>
          </p:cNvPr>
          <p:cNvSpPr txBox="1">
            <a:spLocks/>
          </p:cNvSpPr>
          <p:nvPr/>
        </p:nvSpPr>
        <p:spPr>
          <a:xfrm>
            <a:off x="15493180" y="2690190"/>
            <a:ext cx="10800000" cy="5006010"/>
          </a:xfrm>
          <a:prstGeom prst="rect">
            <a:avLst/>
          </a:prstGeom>
          <a:solidFill>
            <a:schemeClr val="tx1"/>
          </a:solidFill>
          <a:scene3d>
            <a:camera prst="orthographicFront">
              <a:rot lat="0" lon="0" rev="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endParaRPr lang="fr-FR" dirty="0">
              <a:solidFill>
                <a:schemeClr val="bg1"/>
              </a:solidFill>
            </a:endParaRPr>
          </a:p>
        </p:txBody>
      </p:sp>
      <p:sp>
        <p:nvSpPr>
          <p:cNvPr id="22" name="Espace réservé du contenu 4">
            <a:extLst>
              <a:ext uri="{FF2B5EF4-FFF2-40B4-BE49-F238E27FC236}">
                <a16:creationId xmlns:a16="http://schemas.microsoft.com/office/drawing/2014/main" id="{876DE820-A375-AA0A-45EE-FDC5ABFA23BD}"/>
              </a:ext>
            </a:extLst>
          </p:cNvPr>
          <p:cNvSpPr txBox="1">
            <a:spLocks/>
          </p:cNvSpPr>
          <p:nvPr/>
        </p:nvSpPr>
        <p:spPr>
          <a:xfrm>
            <a:off x="24581" y="11163300"/>
            <a:ext cx="4852219" cy="4381500"/>
          </a:xfrm>
          <a:prstGeom prst="rect">
            <a:avLst/>
          </a:prstGeom>
          <a:solidFill>
            <a:schemeClr val="tx1"/>
          </a:solidFill>
          <a:scene3d>
            <a:camera prst="orthographicFront">
              <a:rot lat="0" lon="0" rev="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endParaRPr lang="fr-FR" dirty="0">
              <a:solidFill>
                <a:schemeClr val="bg1"/>
              </a:solidFill>
            </a:endParaRPr>
          </a:p>
        </p:txBody>
      </p:sp>
      <p:sp>
        <p:nvSpPr>
          <p:cNvPr id="13" name="Espace réservé du contenu 4">
            <a:extLst>
              <a:ext uri="{FF2B5EF4-FFF2-40B4-BE49-F238E27FC236}">
                <a16:creationId xmlns:a16="http://schemas.microsoft.com/office/drawing/2014/main" id="{7B8C0E23-C852-420C-8BDD-2C9FB245AB19}"/>
              </a:ext>
            </a:extLst>
          </p:cNvPr>
          <p:cNvSpPr txBox="1">
            <a:spLocks/>
          </p:cNvSpPr>
          <p:nvPr/>
        </p:nvSpPr>
        <p:spPr>
          <a:xfrm>
            <a:off x="10896600" y="5572800"/>
            <a:ext cx="9720000" cy="5400000"/>
          </a:xfrm>
          <a:prstGeom prst="rect">
            <a:avLst/>
          </a:prstGeom>
          <a:solidFill>
            <a:schemeClr val="tx2">
              <a:lumMod val="60000"/>
              <a:lumOff val="40000"/>
            </a:schemeClr>
          </a:solidFill>
          <a:scene3d>
            <a:camera prst="orthographicFront">
              <a:rot lat="0" lon="0" rev="90000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buNone/>
            </a:pPr>
            <a:r>
              <a:rPr lang="en-US" sz="3200" b="1" dirty="0"/>
              <a:t>Brands already investing in this technology</a:t>
            </a:r>
          </a:p>
          <a:p>
            <a:pPr marL="0" indent="0">
              <a:buNone/>
            </a:pPr>
            <a:r>
              <a:rPr lang="en-US" sz="3200" b="1" dirty="0"/>
              <a:t>Apple </a:t>
            </a:r>
          </a:p>
          <a:p>
            <a:pPr marL="0" indent="0">
              <a:buNone/>
            </a:pPr>
            <a:r>
              <a:rPr lang="en-US" sz="3200" b="1" dirty="0"/>
              <a:t>Microsoft bets on Mesh</a:t>
            </a:r>
          </a:p>
          <a:p>
            <a:pPr marL="0" indent="0">
              <a:buNone/>
            </a:pPr>
            <a:r>
              <a:rPr lang="en-US" sz="3200" b="1" dirty="0" err="1"/>
              <a:t>Nikeland</a:t>
            </a:r>
            <a:r>
              <a:rPr lang="en-US" sz="3200" b="1" dirty="0"/>
              <a:t> &amp; RTFKT, Nike’s virtual properties</a:t>
            </a:r>
          </a:p>
          <a:p>
            <a:pPr marL="0" indent="0">
              <a:buNone/>
            </a:pPr>
            <a:r>
              <a:rPr lang="en-US" sz="3200" b="1" dirty="0"/>
              <a:t>Adidas</a:t>
            </a:r>
          </a:p>
          <a:p>
            <a:pPr marL="0" indent="0">
              <a:buNone/>
            </a:pPr>
            <a:r>
              <a:rPr lang="en-US" sz="3200" b="1" dirty="0"/>
              <a:t>Carrefour buys land in Sandbox</a:t>
            </a:r>
          </a:p>
          <a:p>
            <a:pPr marL="0" indent="0">
              <a:buNone/>
            </a:pPr>
            <a:endParaRPr lang="en-US" sz="3200" b="1" dirty="0"/>
          </a:p>
        </p:txBody>
      </p:sp>
      <p:sp>
        <p:nvSpPr>
          <p:cNvPr id="33" name="Espace réservé du contenu 4">
            <a:extLst>
              <a:ext uri="{FF2B5EF4-FFF2-40B4-BE49-F238E27FC236}">
                <a16:creationId xmlns:a16="http://schemas.microsoft.com/office/drawing/2014/main" id="{0BE276C3-0CCD-B278-40A1-F098A00BD0DF}"/>
              </a:ext>
            </a:extLst>
          </p:cNvPr>
          <p:cNvSpPr txBox="1">
            <a:spLocks/>
          </p:cNvSpPr>
          <p:nvPr/>
        </p:nvSpPr>
        <p:spPr>
          <a:xfrm>
            <a:off x="22907346" y="11868150"/>
            <a:ext cx="7953654" cy="2971800"/>
          </a:xfrm>
          <a:prstGeom prst="rect">
            <a:avLst/>
          </a:prstGeom>
          <a:solidFill>
            <a:schemeClr val="tx1"/>
          </a:solidFill>
          <a:scene3d>
            <a:camera prst="orthographicFront">
              <a:rot lat="0" lon="0" rev="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endParaRPr lang="fr-FR" dirty="0">
              <a:solidFill>
                <a:schemeClr val="bg1"/>
              </a:solidFill>
            </a:endParaRPr>
          </a:p>
        </p:txBody>
      </p:sp>
      <p:sp>
        <p:nvSpPr>
          <p:cNvPr id="39" name="Espace réservé du contenu 4">
            <a:extLst>
              <a:ext uri="{FF2B5EF4-FFF2-40B4-BE49-F238E27FC236}">
                <a16:creationId xmlns:a16="http://schemas.microsoft.com/office/drawing/2014/main" id="{52D3E641-757C-6E16-C61A-BB859058AFF1}"/>
              </a:ext>
            </a:extLst>
          </p:cNvPr>
          <p:cNvSpPr txBox="1">
            <a:spLocks/>
          </p:cNvSpPr>
          <p:nvPr/>
        </p:nvSpPr>
        <p:spPr>
          <a:xfrm>
            <a:off x="10044000" y="4429800"/>
            <a:ext cx="9720000" cy="1257299"/>
          </a:xfrm>
          <a:prstGeom prst="rect">
            <a:avLst/>
          </a:prstGeom>
          <a:solidFill>
            <a:schemeClr val="tx1"/>
          </a:solidFill>
          <a:ln>
            <a:solidFill>
              <a:schemeClr val="tx2">
                <a:lumMod val="60000"/>
                <a:lumOff val="40000"/>
              </a:schemeClr>
            </a:solidFill>
          </a:ln>
          <a:scene3d>
            <a:camera prst="orthographicFront">
              <a:rot lat="0" lon="0" rev="900000"/>
            </a:camera>
            <a:lightRig rig="threePt" dir="t"/>
          </a:scene3d>
        </p:spPr>
        <p:txBody>
          <a:bodyPr vert="horz" lIns="329128" tIns="164564" rIns="329128" bIns="164564" rtlCol="0">
            <a:normAutofit fontScale="70000" lnSpcReduction="200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lgn="ctr">
              <a:buNone/>
            </a:pPr>
            <a:r>
              <a:rPr lang="en-US" sz="5400" b="1" dirty="0">
                <a:solidFill>
                  <a:schemeClr val="bg1"/>
                </a:solidFill>
              </a:rPr>
              <a:t>The metaverse is a real and concrete project</a:t>
            </a:r>
          </a:p>
        </p:txBody>
      </p:sp>
      <p:pic>
        <p:nvPicPr>
          <p:cNvPr id="45" name="Espace réservé du contenu 34">
            <a:extLst>
              <a:ext uri="{FF2B5EF4-FFF2-40B4-BE49-F238E27FC236}">
                <a16:creationId xmlns:a16="http://schemas.microsoft.com/office/drawing/2014/main" id="{8DA372FE-8DF6-3E28-1382-DFFEA74BE1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725" y="555379"/>
            <a:ext cx="3333750" cy="1425821"/>
          </a:xfrm>
          <a:prstGeom prst="rect">
            <a:avLst/>
          </a:prstGeom>
          <a:effectLst>
            <a:softEdge rad="228600"/>
          </a:effectLst>
          <a:scene3d>
            <a:camera prst="isometricOffAxis1Right"/>
            <a:lightRig rig="threePt" dir="t"/>
          </a:scene3d>
        </p:spPr>
      </p:pic>
      <p:sp>
        <p:nvSpPr>
          <p:cNvPr id="48" name="Espace réservé du contenu 4">
            <a:extLst>
              <a:ext uri="{FF2B5EF4-FFF2-40B4-BE49-F238E27FC236}">
                <a16:creationId xmlns:a16="http://schemas.microsoft.com/office/drawing/2014/main" id="{07297212-328C-D488-5D01-1A3EC4A54202}"/>
              </a:ext>
            </a:extLst>
          </p:cNvPr>
          <p:cNvSpPr txBox="1">
            <a:spLocks/>
          </p:cNvSpPr>
          <p:nvPr/>
        </p:nvSpPr>
        <p:spPr>
          <a:xfrm>
            <a:off x="16956000" y="28262852"/>
            <a:ext cx="15807000" cy="2844000"/>
          </a:xfrm>
          <a:prstGeom prst="rect">
            <a:avLst/>
          </a:prstGeom>
          <a:solidFill>
            <a:schemeClr val="tx2">
              <a:lumMod val="60000"/>
              <a:lumOff val="40000"/>
            </a:schemeClr>
          </a:solidFill>
          <a:scene3d>
            <a:camera prst="orthographicFront">
              <a:rot lat="0" lon="0" rev="90000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buNone/>
            </a:pPr>
            <a:r>
              <a:rPr lang="en-US" sz="2800" b="1" dirty="0"/>
              <a:t>According to the latest reports, Upland also plans to take advantage of the growing interest in digital collectibles to promote its own football-themed NFT and specifically on Qatar 2022. Each Upland player will be able to collect and exchange highlights and digital moments in the form of NFT.</a:t>
            </a:r>
          </a:p>
          <a:p>
            <a:pPr marL="0" indent="0">
              <a:buNone/>
            </a:pPr>
            <a:r>
              <a:rPr lang="en-US" sz="2800" b="1" dirty="0"/>
              <a:t>In addition, players will also have the opportunity to purchase virtual fields, build entire </a:t>
            </a:r>
            <a:r>
              <a:rPr lang="en-US" sz="2800" b="1" dirty="0" err="1"/>
              <a:t>neighbourhoods</a:t>
            </a:r>
            <a:r>
              <a:rPr lang="en-US" sz="2800" b="1" dirty="0"/>
              <a:t> and create businesses or attractions to generate revenue.</a:t>
            </a:r>
            <a:endParaRPr lang="fr-FR" sz="2800" b="1" dirty="0"/>
          </a:p>
        </p:txBody>
      </p:sp>
      <p:sp>
        <p:nvSpPr>
          <p:cNvPr id="49" name="Espace réservé du contenu 4">
            <a:extLst>
              <a:ext uri="{FF2B5EF4-FFF2-40B4-BE49-F238E27FC236}">
                <a16:creationId xmlns:a16="http://schemas.microsoft.com/office/drawing/2014/main" id="{A48268D5-518F-03A9-29C2-87DC3E3499C1}"/>
              </a:ext>
            </a:extLst>
          </p:cNvPr>
          <p:cNvSpPr txBox="1">
            <a:spLocks/>
          </p:cNvSpPr>
          <p:nvPr/>
        </p:nvSpPr>
        <p:spPr>
          <a:xfrm>
            <a:off x="7467600" y="27061200"/>
            <a:ext cx="24765000" cy="2504400"/>
          </a:xfrm>
          <a:prstGeom prst="rect">
            <a:avLst/>
          </a:prstGeom>
          <a:solidFill>
            <a:schemeClr val="tx2">
              <a:lumMod val="60000"/>
              <a:lumOff val="40000"/>
            </a:schemeClr>
          </a:solidFill>
          <a:scene3d>
            <a:camera prst="orthographicFront">
              <a:rot lat="0" lon="0" rev="900000"/>
            </a:camera>
            <a:lightRig rig="threePt" dir="t"/>
          </a:scene3d>
        </p:spPr>
        <p:txBody>
          <a:bodyPr vert="horz" lIns="329128" tIns="164564" rIns="329128" bIns="164564" rtlCol="0">
            <a:normAutofit fontScale="92500" lnSpcReduction="200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buNone/>
            </a:pPr>
            <a:r>
              <a:rPr lang="en-US" sz="3600" b="1" dirty="0"/>
              <a:t>The Qatar project set up by Upland in its virtual world is quite different from the projects that were previously launched on the platform. Indeed, unlike the previous cities of Upland, which from their opening were accessible to the public, the properties of Qatar are exclusive. They will serve as rewards for players who participate in various activities and challenges during the tournament.</a:t>
            </a:r>
          </a:p>
          <a:p>
            <a:pPr marL="0" indent="0">
              <a:buNone/>
            </a:pPr>
            <a:r>
              <a:rPr lang="en-US" sz="3600" b="1" dirty="0"/>
              <a:t>t’s pretty clear that the project leaders want to make Metaverse Qatar 2022 a fun experience that allows fans to relax and support their teams.</a:t>
            </a:r>
            <a:endParaRPr lang="fr-FR" sz="3600" b="1" dirty="0"/>
          </a:p>
        </p:txBody>
      </p:sp>
      <p:sp>
        <p:nvSpPr>
          <p:cNvPr id="26" name="Espace réservé du contenu 4">
            <a:extLst>
              <a:ext uri="{FF2B5EF4-FFF2-40B4-BE49-F238E27FC236}">
                <a16:creationId xmlns:a16="http://schemas.microsoft.com/office/drawing/2014/main" id="{63146087-AD1D-4972-8CB1-88DD28C6F215}"/>
              </a:ext>
            </a:extLst>
          </p:cNvPr>
          <p:cNvSpPr txBox="1">
            <a:spLocks/>
          </p:cNvSpPr>
          <p:nvPr/>
        </p:nvSpPr>
        <p:spPr>
          <a:xfrm>
            <a:off x="-468000" y="7962901"/>
            <a:ext cx="9720000" cy="1257299"/>
          </a:xfrm>
          <a:prstGeom prst="rect">
            <a:avLst/>
          </a:prstGeom>
          <a:solidFill>
            <a:schemeClr val="tx1"/>
          </a:solidFill>
          <a:ln>
            <a:solidFill>
              <a:schemeClr val="tx2">
                <a:lumMod val="60000"/>
                <a:lumOff val="40000"/>
              </a:schemeClr>
            </a:solidFill>
          </a:ln>
          <a:scene3d>
            <a:camera prst="orthographicFront">
              <a:rot lat="0" lon="0" rev="900000"/>
            </a:camera>
            <a:lightRig rig="threePt" dir="t"/>
          </a:scene3d>
        </p:spPr>
        <p:txBody>
          <a:bodyPr vert="horz" lIns="329128" tIns="164564" rIns="329128" bIns="164564" rtlCol="0">
            <a:normAutofit fontScale="85000" lnSpcReduction="100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lgn="ctr">
              <a:buNone/>
            </a:pPr>
            <a:r>
              <a:rPr lang="en-US" sz="5400" b="1" dirty="0">
                <a:solidFill>
                  <a:schemeClr val="bg1"/>
                </a:solidFill>
              </a:rPr>
              <a:t>Metaverse: a concept born in 1992</a:t>
            </a:r>
          </a:p>
        </p:txBody>
      </p:sp>
      <p:sp>
        <p:nvSpPr>
          <p:cNvPr id="29" name="Espace réservé du contenu 4">
            <a:extLst>
              <a:ext uri="{FF2B5EF4-FFF2-40B4-BE49-F238E27FC236}">
                <a16:creationId xmlns:a16="http://schemas.microsoft.com/office/drawing/2014/main" id="{CF4036FF-F20A-480F-B177-D5B4227AC411}"/>
              </a:ext>
            </a:extLst>
          </p:cNvPr>
          <p:cNvSpPr txBox="1">
            <a:spLocks/>
          </p:cNvSpPr>
          <p:nvPr/>
        </p:nvSpPr>
        <p:spPr>
          <a:xfrm>
            <a:off x="414600" y="9154200"/>
            <a:ext cx="9720000" cy="5400000"/>
          </a:xfrm>
          <a:prstGeom prst="rect">
            <a:avLst/>
          </a:prstGeom>
          <a:solidFill>
            <a:schemeClr val="tx2">
              <a:lumMod val="60000"/>
              <a:lumOff val="40000"/>
            </a:schemeClr>
          </a:solidFill>
          <a:scene3d>
            <a:camera prst="orthographicFront">
              <a:rot lat="0" lon="0" rev="90000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buNone/>
            </a:pPr>
            <a:r>
              <a:rPr lang="en-US" sz="3200" b="1" dirty="0"/>
              <a:t>The first time the term appeared was in the book The Virtual Samurai, published in 1992 by the American Neal Stephenson. In this book, the author depicts a rich entrepreneur – a Mark Zuckerberg before his time? – which has created a parallel world, where virtual reality and augmented reality come together. And where the ultimate goal is to control the minds of users.</a:t>
            </a:r>
            <a:endParaRPr lang="fr-FR" sz="3200" b="1" dirty="0"/>
          </a:p>
        </p:txBody>
      </p:sp>
      <p:sp>
        <p:nvSpPr>
          <p:cNvPr id="34" name="Espace réservé du contenu 4">
            <a:extLst>
              <a:ext uri="{FF2B5EF4-FFF2-40B4-BE49-F238E27FC236}">
                <a16:creationId xmlns:a16="http://schemas.microsoft.com/office/drawing/2014/main" id="{9C36E36A-7DE5-44B3-AB39-C771A7A19D66}"/>
              </a:ext>
            </a:extLst>
          </p:cNvPr>
          <p:cNvSpPr txBox="1">
            <a:spLocks/>
          </p:cNvSpPr>
          <p:nvPr/>
        </p:nvSpPr>
        <p:spPr>
          <a:xfrm>
            <a:off x="21445800" y="1839000"/>
            <a:ext cx="9720000" cy="5400000"/>
          </a:xfrm>
          <a:prstGeom prst="rect">
            <a:avLst/>
          </a:prstGeom>
          <a:solidFill>
            <a:schemeClr val="tx2">
              <a:lumMod val="60000"/>
              <a:lumOff val="40000"/>
            </a:schemeClr>
          </a:solidFill>
          <a:scene3d>
            <a:camera prst="orthographicFront">
              <a:rot lat="0" lon="0" rev="90000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buNone/>
            </a:pPr>
            <a:r>
              <a:rPr lang="en-US" sz="3200" b="1" dirty="0"/>
              <a:t>The prospects for development are exponential, the investment race has begun.</a:t>
            </a:r>
          </a:p>
          <a:p>
            <a:pPr marL="0" indent="0">
              <a:buNone/>
            </a:pPr>
            <a:r>
              <a:rPr lang="en-US" sz="3200" b="1" dirty="0"/>
              <a:t>The turnover of the metaverse will approach 800 billion dollars in 2024</a:t>
            </a:r>
          </a:p>
          <a:p>
            <a:pPr marL="0" indent="0">
              <a:buNone/>
            </a:pPr>
            <a:r>
              <a:rPr lang="en-US" sz="3200" b="1" dirty="0"/>
              <a:t>However, the relevance of these investments cannot be judged (speculation)</a:t>
            </a:r>
          </a:p>
        </p:txBody>
      </p:sp>
      <p:sp>
        <p:nvSpPr>
          <p:cNvPr id="36" name="Espace réservé du contenu 4">
            <a:extLst>
              <a:ext uri="{FF2B5EF4-FFF2-40B4-BE49-F238E27FC236}">
                <a16:creationId xmlns:a16="http://schemas.microsoft.com/office/drawing/2014/main" id="{661336B4-04F9-4499-9323-7D81EE4ACAD8}"/>
              </a:ext>
            </a:extLst>
          </p:cNvPr>
          <p:cNvSpPr txBox="1">
            <a:spLocks/>
          </p:cNvSpPr>
          <p:nvPr/>
        </p:nvSpPr>
        <p:spPr>
          <a:xfrm>
            <a:off x="20607600" y="685800"/>
            <a:ext cx="9720000" cy="1257299"/>
          </a:xfrm>
          <a:prstGeom prst="rect">
            <a:avLst/>
          </a:prstGeom>
          <a:solidFill>
            <a:schemeClr val="tx1"/>
          </a:solidFill>
          <a:ln>
            <a:solidFill>
              <a:schemeClr val="tx2">
                <a:lumMod val="60000"/>
                <a:lumOff val="40000"/>
              </a:schemeClr>
            </a:solidFill>
          </a:ln>
          <a:scene3d>
            <a:camera prst="orthographicFront">
              <a:rot lat="0" lon="0" rev="900000"/>
            </a:camera>
            <a:lightRig rig="threePt" dir="t"/>
          </a:scene3d>
        </p:spPr>
        <p:txBody>
          <a:bodyPr vert="horz" lIns="329128" tIns="164564" rIns="329128" bIns="164564" rtlCol="0">
            <a:normAutofit/>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lgn="ctr">
              <a:buNone/>
            </a:pPr>
            <a:r>
              <a:rPr lang="en-US" sz="5400" b="1" dirty="0">
                <a:solidFill>
                  <a:schemeClr val="bg1"/>
                </a:solidFill>
              </a:rPr>
              <a:t>Economic issues</a:t>
            </a:r>
          </a:p>
        </p:txBody>
      </p:sp>
      <p:pic>
        <p:nvPicPr>
          <p:cNvPr id="11" name="Image 10">
            <a:extLst>
              <a:ext uri="{FF2B5EF4-FFF2-40B4-BE49-F238E27FC236}">
                <a16:creationId xmlns:a16="http://schemas.microsoft.com/office/drawing/2014/main" id="{4FD98F6B-64F6-400B-9ECB-2E5FE2164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55000" y="10654050"/>
            <a:ext cx="7830000" cy="5400000"/>
          </a:xfrm>
          <a:prstGeom prst="rect">
            <a:avLst/>
          </a:prstGeom>
          <a:scene3d>
            <a:camera prst="orthographicFront">
              <a:rot lat="0" lon="0" rev="900000"/>
            </a:camera>
            <a:lightRig rig="threePt" dir="t"/>
          </a:scene3d>
        </p:spPr>
      </p:pic>
      <p:sp>
        <p:nvSpPr>
          <p:cNvPr id="2" name="Espace réservé du contenu 4">
            <a:extLst>
              <a:ext uri="{FF2B5EF4-FFF2-40B4-BE49-F238E27FC236}">
                <a16:creationId xmlns:a16="http://schemas.microsoft.com/office/drawing/2014/main" id="{085B8874-BECC-930F-CD46-DC2318C2FD20}"/>
              </a:ext>
            </a:extLst>
          </p:cNvPr>
          <p:cNvSpPr txBox="1">
            <a:spLocks/>
          </p:cNvSpPr>
          <p:nvPr/>
        </p:nvSpPr>
        <p:spPr>
          <a:xfrm>
            <a:off x="414600" y="24394200"/>
            <a:ext cx="9720000" cy="5400000"/>
          </a:xfrm>
          <a:prstGeom prst="rect">
            <a:avLst/>
          </a:prstGeom>
          <a:solidFill>
            <a:schemeClr val="tx2">
              <a:lumMod val="60000"/>
              <a:lumOff val="40000"/>
            </a:schemeClr>
          </a:solidFill>
          <a:scene3d>
            <a:camera prst="orthographicFront">
              <a:rot lat="0" lon="0" rev="900000"/>
            </a:camera>
            <a:lightRig rig="threePt" dir="t"/>
          </a:scene3d>
        </p:spPr>
        <p:txBody>
          <a:bodyPr vert="horz" lIns="329128" tIns="164564" rIns="329128" bIns="164564" rtlCol="0">
            <a:normAutofit fontScale="92500" lnSpcReduction="200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buNone/>
            </a:pPr>
            <a:r>
              <a:rPr lang="en-US" sz="3600" b="1" dirty="0"/>
              <a:t>A complete social virtual experience. ex: Facebook meta platform in 2021</a:t>
            </a:r>
          </a:p>
          <a:p>
            <a:pPr marL="0" indent="0">
              <a:buNone/>
            </a:pPr>
            <a:r>
              <a:rPr lang="en-US" sz="3600" b="1" dirty="0"/>
              <a:t>be entertained/create connections/facilitate exchanges in a totally virtual way</a:t>
            </a:r>
          </a:p>
          <a:p>
            <a:pPr marL="0" indent="0">
              <a:buNone/>
            </a:pPr>
            <a:r>
              <a:rPr lang="en-US" sz="3600" b="1" dirty="0"/>
              <a:t>It is accessed through the internet </a:t>
            </a:r>
          </a:p>
          <a:p>
            <a:pPr marL="0" indent="0">
              <a:buNone/>
            </a:pPr>
            <a:r>
              <a:rPr lang="en-US" sz="3600" b="1" dirty="0"/>
              <a:t>The indispensable kit for an optimal virtual experience</a:t>
            </a:r>
          </a:p>
          <a:p>
            <a:pPr marL="0" indent="0">
              <a:buNone/>
            </a:pPr>
            <a:r>
              <a:rPr lang="en-US" sz="3600" b="1" dirty="0"/>
              <a:t>VR headsets</a:t>
            </a:r>
          </a:p>
          <a:p>
            <a:pPr marL="0" indent="0">
              <a:buNone/>
            </a:pPr>
            <a:r>
              <a:rPr lang="en-US" sz="3600" b="1" dirty="0"/>
              <a:t>Smart glasses </a:t>
            </a:r>
          </a:p>
          <a:p>
            <a:pPr marL="0" indent="0">
              <a:buNone/>
            </a:pPr>
            <a:r>
              <a:rPr lang="en-US" sz="3600" b="1" dirty="0"/>
              <a:t>internet access </a:t>
            </a:r>
          </a:p>
          <a:p>
            <a:pPr marL="0" indent="0">
              <a:buNone/>
            </a:pPr>
            <a:endParaRPr lang="fr-FR" sz="3600" b="1" dirty="0"/>
          </a:p>
        </p:txBody>
      </p:sp>
      <p:sp>
        <p:nvSpPr>
          <p:cNvPr id="4" name="Espace réservé du contenu 4">
            <a:extLst>
              <a:ext uri="{FF2B5EF4-FFF2-40B4-BE49-F238E27FC236}">
                <a16:creationId xmlns:a16="http://schemas.microsoft.com/office/drawing/2014/main" id="{87B871CC-01C3-B078-CE8E-8255AE6FDB5A}"/>
              </a:ext>
            </a:extLst>
          </p:cNvPr>
          <p:cNvSpPr txBox="1">
            <a:spLocks/>
          </p:cNvSpPr>
          <p:nvPr/>
        </p:nvSpPr>
        <p:spPr>
          <a:xfrm>
            <a:off x="-432000" y="23289301"/>
            <a:ext cx="9720000" cy="1257299"/>
          </a:xfrm>
          <a:prstGeom prst="rect">
            <a:avLst/>
          </a:prstGeom>
          <a:solidFill>
            <a:schemeClr val="tx1"/>
          </a:solidFill>
          <a:ln>
            <a:solidFill>
              <a:srgbClr val="5D99E2"/>
            </a:solidFill>
          </a:ln>
          <a:scene3d>
            <a:camera prst="orthographicFront">
              <a:rot lat="0" lon="0" rev="900000"/>
            </a:camera>
            <a:lightRig rig="threePt" dir="t"/>
          </a:scene3d>
        </p:spPr>
        <p:txBody>
          <a:bodyPr vert="horz" lIns="329128" tIns="164564" rIns="329128" bIns="164564" rtlCol="0">
            <a:normAutofit fontScale="925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lgn="ctr">
              <a:buNone/>
            </a:pPr>
            <a:r>
              <a:rPr lang="en-US" sz="5400" b="1" dirty="0">
                <a:solidFill>
                  <a:schemeClr val="bg1"/>
                </a:solidFill>
              </a:rPr>
              <a:t>Why was it created and its access </a:t>
            </a:r>
          </a:p>
        </p:txBody>
      </p:sp>
      <p:sp>
        <p:nvSpPr>
          <p:cNvPr id="5" name="Espace réservé du contenu 4">
            <a:extLst>
              <a:ext uri="{FF2B5EF4-FFF2-40B4-BE49-F238E27FC236}">
                <a16:creationId xmlns:a16="http://schemas.microsoft.com/office/drawing/2014/main" id="{6A5B1869-7590-EA8F-47D8-773185000631}"/>
              </a:ext>
            </a:extLst>
          </p:cNvPr>
          <p:cNvSpPr txBox="1">
            <a:spLocks/>
          </p:cNvSpPr>
          <p:nvPr/>
        </p:nvSpPr>
        <p:spPr>
          <a:xfrm>
            <a:off x="23283600" y="18211800"/>
            <a:ext cx="9720000" cy="5400000"/>
          </a:xfrm>
          <a:prstGeom prst="rect">
            <a:avLst/>
          </a:prstGeom>
          <a:solidFill>
            <a:schemeClr val="tx2">
              <a:lumMod val="60000"/>
              <a:lumOff val="40000"/>
            </a:schemeClr>
          </a:solidFill>
          <a:scene3d>
            <a:camera prst="orthographicFront">
              <a:rot lat="0" lon="0" rev="900000"/>
            </a:camera>
            <a:lightRig rig="threePt" dir="t"/>
          </a:scene3d>
        </p:spPr>
        <p:txBody>
          <a:bodyPr vert="horz" lIns="329128" tIns="164564" rIns="329128" bIns="164564" rtlCol="0">
            <a:normAutofit fontScale="925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r>
              <a:rPr lang="en-US" sz="3600" b="1" dirty="0">
                <a:latin typeface="Arial"/>
                <a:cs typeface="Arial"/>
              </a:rPr>
              <a:t>Sexual and moral harassment at the Metaverse.</a:t>
            </a:r>
          </a:p>
          <a:p>
            <a:r>
              <a:rPr lang="en-US" sz="3600" b="1" dirty="0">
                <a:latin typeface="Arial"/>
                <a:cs typeface="Arial"/>
              </a:rPr>
              <a:t>The psychological danger of double living in the Meta.</a:t>
            </a:r>
          </a:p>
          <a:p>
            <a:r>
              <a:rPr lang="en-US" sz="3600" b="1" dirty="0">
                <a:latin typeface="Arial"/>
                <a:cs typeface="Arial"/>
              </a:rPr>
              <a:t>The processing of personal data.</a:t>
            </a:r>
          </a:p>
          <a:p>
            <a:r>
              <a:rPr lang="en-US" sz="3600" b="1" dirty="0">
                <a:latin typeface="Arial"/>
                <a:cs typeface="Arial"/>
              </a:rPr>
              <a:t>the problem of the environment (emissions of greenhouse gases (currently 4% of emissions are due to digital technology))</a:t>
            </a:r>
          </a:p>
          <a:p>
            <a:r>
              <a:rPr lang="en-US" sz="3600" b="1" dirty="0">
                <a:latin typeface="Arial"/>
                <a:cs typeface="Arial"/>
              </a:rPr>
              <a:t>body alienation/escape</a:t>
            </a:r>
          </a:p>
        </p:txBody>
      </p:sp>
      <p:sp>
        <p:nvSpPr>
          <p:cNvPr id="6" name="Espace réservé du contenu 4">
            <a:extLst>
              <a:ext uri="{FF2B5EF4-FFF2-40B4-BE49-F238E27FC236}">
                <a16:creationId xmlns:a16="http://schemas.microsoft.com/office/drawing/2014/main" id="{A057195B-66E6-1146-6516-CC9E944828B1}"/>
              </a:ext>
            </a:extLst>
          </p:cNvPr>
          <p:cNvSpPr txBox="1">
            <a:spLocks/>
          </p:cNvSpPr>
          <p:nvPr/>
        </p:nvSpPr>
        <p:spPr>
          <a:xfrm>
            <a:off x="22428000" y="17068800"/>
            <a:ext cx="9720000" cy="1257299"/>
          </a:xfrm>
          <a:prstGeom prst="rect">
            <a:avLst/>
          </a:prstGeom>
          <a:solidFill>
            <a:schemeClr val="tx1"/>
          </a:solidFill>
          <a:ln>
            <a:solidFill>
              <a:schemeClr val="tx2">
                <a:lumMod val="60000"/>
                <a:lumOff val="40000"/>
              </a:schemeClr>
            </a:solidFill>
          </a:ln>
          <a:scene3d>
            <a:camera prst="orthographicFront">
              <a:rot lat="0" lon="0" rev="900000"/>
            </a:camera>
            <a:lightRig rig="threePt" dir="t"/>
          </a:scene3d>
        </p:spPr>
        <p:txBody>
          <a:bodyPr vert="horz" lIns="329128" tIns="164564" rIns="329128" bIns="164564" rtlCol="0">
            <a:normAutofit fontScale="85000" lnSpcReduction="100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lgn="ctr">
              <a:buNone/>
            </a:pPr>
            <a:r>
              <a:rPr lang="en-US" sz="5400" b="1" dirty="0">
                <a:solidFill>
                  <a:schemeClr val="bg1"/>
                </a:solidFill>
              </a:rPr>
              <a:t>What are the dangers of Metaverse?</a:t>
            </a:r>
          </a:p>
        </p:txBody>
      </p:sp>
      <p:pic>
        <p:nvPicPr>
          <p:cNvPr id="1032" name="Picture 8">
            <a:extLst>
              <a:ext uri="{FF2B5EF4-FFF2-40B4-BE49-F238E27FC236}">
                <a16:creationId xmlns:a16="http://schemas.microsoft.com/office/drawing/2014/main" id="{A3AEEA43-C483-EFC1-9B86-232C5BA45F9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0" t="20160" r="13750" b="18513"/>
          <a:stretch/>
        </p:blipFill>
        <p:spPr bwMode="auto">
          <a:xfrm>
            <a:off x="29460546" y="30193781"/>
            <a:ext cx="3038754" cy="21694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9 Megatrends Shaping the Metaverse | by Jon Radoff | Building the Metaverse  | Medium">
            <a:extLst>
              <a:ext uri="{FF2B5EF4-FFF2-40B4-BE49-F238E27FC236}">
                <a16:creationId xmlns:a16="http://schemas.microsoft.com/office/drawing/2014/main" id="{98C1EF4E-FAD4-1D2F-4F9C-FA46D0BE448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481" t="7662" r="9360" b="17257"/>
          <a:stretch/>
        </p:blipFill>
        <p:spPr bwMode="auto">
          <a:xfrm>
            <a:off x="9970593" y="19989398"/>
            <a:ext cx="13313007" cy="6756802"/>
          </a:xfrm>
          <a:prstGeom prst="rect">
            <a:avLst/>
          </a:prstGeom>
          <a:noFill/>
          <a:scene3d>
            <a:camera prst="orthographicFront">
              <a:rot lat="0" lon="0" rev="900000"/>
            </a:camera>
            <a:lightRig rig="threePt" dir="t"/>
          </a:scene3d>
          <a:extLst>
            <a:ext uri="{909E8E84-426E-40DD-AFC4-6F175D3DCCD1}">
              <a14:hiddenFill xmlns:a14="http://schemas.microsoft.com/office/drawing/2010/main">
                <a:solidFill>
                  <a:srgbClr val="FFFFFF"/>
                </a:solidFill>
              </a14:hiddenFill>
            </a:ext>
          </a:extLst>
        </p:spPr>
      </p:pic>
      <p:sp>
        <p:nvSpPr>
          <p:cNvPr id="15" name="Espace réservé du contenu 4">
            <a:extLst>
              <a:ext uri="{FF2B5EF4-FFF2-40B4-BE49-F238E27FC236}">
                <a16:creationId xmlns:a16="http://schemas.microsoft.com/office/drawing/2014/main" id="{6439C112-8818-7189-99D4-3726E2C7233C}"/>
              </a:ext>
            </a:extLst>
          </p:cNvPr>
          <p:cNvSpPr txBox="1">
            <a:spLocks/>
          </p:cNvSpPr>
          <p:nvPr/>
        </p:nvSpPr>
        <p:spPr>
          <a:xfrm>
            <a:off x="7052400" y="26352000"/>
            <a:ext cx="24764400" cy="769346"/>
          </a:xfrm>
          <a:prstGeom prst="rect">
            <a:avLst/>
          </a:prstGeom>
          <a:solidFill>
            <a:schemeClr val="tx1"/>
          </a:solidFill>
          <a:ln>
            <a:solidFill>
              <a:srgbClr val="5D99E2"/>
            </a:solidFill>
          </a:ln>
          <a:scene3d>
            <a:camera prst="orthographicFront">
              <a:rot lat="0" lon="0" rev="900000"/>
            </a:camera>
            <a:lightRig rig="threePt" dir="t"/>
          </a:scene3d>
        </p:spPr>
        <p:txBody>
          <a:bodyPr vert="horz" lIns="329128" tIns="164564" rIns="329128" bIns="164564" rtlCol="0">
            <a:normAutofit fontScale="62500" lnSpcReduction="20000"/>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indent="0" algn="ctr">
              <a:buNone/>
            </a:pPr>
            <a:r>
              <a:rPr lang="en-US" sz="5400" b="1" dirty="0">
                <a:solidFill>
                  <a:schemeClr val="bg1"/>
                </a:solidFill>
              </a:rPr>
              <a:t>Project Upland</a:t>
            </a:r>
          </a:p>
        </p:txBody>
      </p:sp>
    </p:spTree>
    <p:extLst>
      <p:ext uri="{BB962C8B-B14F-4D97-AF65-F5344CB8AC3E}">
        <p14:creationId xmlns:p14="http://schemas.microsoft.com/office/powerpoint/2010/main" val="403792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3060</TotalTime>
  <Words>434</Words>
  <Application>Microsoft Office PowerPoint</Application>
  <PresentationFormat>Personnalisé</PresentationFormat>
  <Paragraphs>32</Paragraphs>
  <Slides>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Office Theme</vt:lpstr>
      <vt:lpstr>Présentation PowerPoint</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36x36</dc:title>
  <dc:creator>Jay Larson</dc:creator>
  <dc:description>Quality poster printing
www.genigraphics.com
1-800-790-4001</dc:description>
  <cp:lastModifiedBy>Projet</cp:lastModifiedBy>
  <cp:revision>145</cp:revision>
  <cp:lastPrinted>2022-12-08T17:17:42Z</cp:lastPrinted>
  <dcterms:created xsi:type="dcterms:W3CDTF">2013-02-10T21:14:48Z</dcterms:created>
  <dcterms:modified xsi:type="dcterms:W3CDTF">2022-12-08T18:59:02Z</dcterms:modified>
</cp:coreProperties>
</file>